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0693400" cy="7562850"/>
  <p:notesSz cx="9947275" cy="6858000"/>
  <p:defaultTextStyle>
    <a:defPPr>
      <a:defRPr lang="kk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480" y="1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45579" y="577457"/>
            <a:ext cx="9002240" cy="17595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15161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60000"/>
                </a:moveTo>
                <a:lnTo>
                  <a:pt x="10692000" y="7560000"/>
                </a:lnTo>
                <a:lnTo>
                  <a:pt x="10692000" y="0"/>
                </a:lnTo>
                <a:lnTo>
                  <a:pt x="0" y="0"/>
                </a:lnTo>
                <a:lnTo>
                  <a:pt x="0" y="7560000"/>
                </a:lnTo>
                <a:close/>
              </a:path>
            </a:pathLst>
          </a:custGeom>
          <a:solidFill>
            <a:srgbClr val="E7D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74000" y="126950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93588"/>
                </a:moveTo>
                <a:lnTo>
                  <a:pt x="9144000" y="93588"/>
                </a:lnTo>
                <a:lnTo>
                  <a:pt x="9144000" y="0"/>
                </a:lnTo>
                <a:lnTo>
                  <a:pt x="0" y="0"/>
                </a:lnTo>
                <a:lnTo>
                  <a:pt x="0" y="935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74000" y="1374648"/>
            <a:ext cx="9144000" cy="84455"/>
          </a:xfrm>
          <a:custGeom>
            <a:avLst/>
            <a:gdLst/>
            <a:ahLst/>
            <a:cxnLst/>
            <a:rect l="l" t="t" r="r" b="b"/>
            <a:pathLst>
              <a:path w="9144000" h="84455">
                <a:moveTo>
                  <a:pt x="0" y="84301"/>
                </a:moveTo>
                <a:lnTo>
                  <a:pt x="9144000" y="84301"/>
                </a:lnTo>
                <a:lnTo>
                  <a:pt x="9144000" y="0"/>
                </a:lnTo>
                <a:lnTo>
                  <a:pt x="0" y="0"/>
                </a:lnTo>
                <a:lnTo>
                  <a:pt x="0" y="843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36304" y="1794091"/>
            <a:ext cx="4391025" cy="4651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rgbClr val="1B3C7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72238" y="2339037"/>
            <a:ext cx="4616450" cy="43821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50" b="0" i="0">
                <a:solidFill>
                  <a:srgbClr val="00060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60000"/>
                </a:moveTo>
                <a:lnTo>
                  <a:pt x="10692000" y="7560000"/>
                </a:lnTo>
                <a:lnTo>
                  <a:pt x="10692000" y="0"/>
                </a:lnTo>
                <a:lnTo>
                  <a:pt x="0" y="0"/>
                </a:lnTo>
                <a:lnTo>
                  <a:pt x="0" y="7560000"/>
                </a:lnTo>
                <a:close/>
              </a:path>
            </a:pathLst>
          </a:custGeom>
          <a:solidFill>
            <a:srgbClr val="E7D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74000" y="220538"/>
            <a:ext cx="9145399" cy="11544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80048" y="2541536"/>
            <a:ext cx="8933302" cy="23914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6475" y="6005150"/>
            <a:ext cx="5227505" cy="9241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630220" y="5890310"/>
            <a:ext cx="564039" cy="583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421432" y="6317029"/>
            <a:ext cx="564039" cy="583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12082" y="3529242"/>
            <a:ext cx="9832594" cy="181889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87210" y="3680129"/>
            <a:ext cx="9055735" cy="1421130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 marR="5080" algn="just">
              <a:lnSpc>
                <a:spcPts val="3570"/>
              </a:lnSpc>
              <a:spcBef>
                <a:spcPts val="440"/>
              </a:spcBef>
            </a:pPr>
            <a:r>
              <a:rPr sz="3200" b="1" spc="75" dirty="0">
                <a:solidFill>
                  <a:srgbClr val="151616"/>
                </a:solidFill>
                <a:latin typeface="Arial"/>
                <a:cs typeface="Arial"/>
              </a:rPr>
              <a:t>Роль </a:t>
            </a:r>
            <a:r>
              <a:rPr sz="3200" b="1" spc="135" dirty="0">
                <a:solidFill>
                  <a:srgbClr val="151616"/>
                </a:solidFill>
                <a:latin typeface="Arial"/>
                <a:cs typeface="Arial"/>
              </a:rPr>
              <a:t>медицинской </a:t>
            </a:r>
            <a:r>
              <a:rPr sz="3200" b="1" spc="120" dirty="0">
                <a:solidFill>
                  <a:srgbClr val="151616"/>
                </a:solidFill>
                <a:latin typeface="Arial"/>
                <a:cs typeface="Arial"/>
              </a:rPr>
              <a:t>сестры </a:t>
            </a:r>
            <a:r>
              <a:rPr sz="3200" b="1" dirty="0">
                <a:solidFill>
                  <a:srgbClr val="151616"/>
                </a:solidFill>
                <a:latin typeface="Arial"/>
                <a:cs typeface="Arial"/>
              </a:rPr>
              <a:t>в</a:t>
            </a:r>
            <a:r>
              <a:rPr sz="3200" b="1" spc="-560" dirty="0">
                <a:solidFill>
                  <a:srgbClr val="151616"/>
                </a:solidFill>
                <a:latin typeface="Arial"/>
                <a:cs typeface="Arial"/>
              </a:rPr>
              <a:t> </a:t>
            </a:r>
            <a:r>
              <a:rPr sz="3200" b="1" spc="130" dirty="0">
                <a:solidFill>
                  <a:srgbClr val="151616"/>
                </a:solidFill>
                <a:latin typeface="Arial"/>
                <a:cs typeface="Arial"/>
              </a:rPr>
              <a:t>обеспечении  </a:t>
            </a:r>
            <a:r>
              <a:rPr sz="3200" b="1" spc="250" dirty="0">
                <a:solidFill>
                  <a:srgbClr val="151616"/>
                </a:solidFill>
                <a:latin typeface="Arial"/>
                <a:cs typeface="Arial"/>
              </a:rPr>
              <a:t>мультидисциплинарной </a:t>
            </a:r>
            <a:r>
              <a:rPr sz="3200" b="1" spc="260" dirty="0">
                <a:solidFill>
                  <a:srgbClr val="151616"/>
                </a:solidFill>
                <a:latin typeface="Arial"/>
                <a:cs typeface="Arial"/>
              </a:rPr>
              <a:t>паллиативной  </a:t>
            </a:r>
            <a:r>
              <a:rPr sz="3200" b="1" spc="-15" dirty="0">
                <a:solidFill>
                  <a:srgbClr val="151616"/>
                </a:solidFill>
                <a:latin typeface="Arial"/>
                <a:cs typeface="Arial"/>
              </a:rPr>
              <a:t>помощи</a:t>
            </a:r>
            <a:r>
              <a:rPr sz="3200" b="1" spc="-365" dirty="0">
                <a:solidFill>
                  <a:srgbClr val="151616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151616"/>
                </a:solidFill>
                <a:latin typeface="Arial"/>
                <a:cs typeface="Arial"/>
              </a:rPr>
              <a:t>в</a:t>
            </a:r>
            <a:r>
              <a:rPr sz="3200" b="1" spc="-360" dirty="0">
                <a:solidFill>
                  <a:srgbClr val="151616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151616"/>
                </a:solidFill>
                <a:latin typeface="Arial"/>
                <a:cs typeface="Arial"/>
              </a:rPr>
              <a:t>гериатрической</a:t>
            </a:r>
            <a:r>
              <a:rPr sz="3200" b="1" spc="-360" dirty="0">
                <a:solidFill>
                  <a:srgbClr val="151616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151616"/>
                </a:solidFill>
                <a:latin typeface="Arial"/>
                <a:cs typeface="Arial"/>
              </a:rPr>
              <a:t>практике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12588" y="6071333"/>
            <a:ext cx="4501515" cy="73215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lnSpc>
                <a:spcPts val="2680"/>
              </a:lnSpc>
              <a:spcBef>
                <a:spcPts val="355"/>
              </a:spcBef>
            </a:pPr>
            <a:r>
              <a:rPr sz="2400" spc="-20" dirty="0">
                <a:solidFill>
                  <a:srgbClr val="151616"/>
                </a:solidFill>
                <a:latin typeface="Arial"/>
                <a:cs typeface="Arial"/>
              </a:rPr>
              <a:t>Абдирова </a:t>
            </a:r>
            <a:r>
              <a:rPr sz="2400" spc="-70" dirty="0">
                <a:solidFill>
                  <a:srgbClr val="151616"/>
                </a:solidFill>
                <a:latin typeface="Arial"/>
                <a:cs typeface="Arial"/>
              </a:rPr>
              <a:t>Т.М. </a:t>
            </a:r>
            <a:r>
              <a:rPr sz="2400" dirty="0">
                <a:solidFill>
                  <a:srgbClr val="151616"/>
                </a:solidFill>
                <a:latin typeface="Arial"/>
                <a:cs typeface="Arial"/>
              </a:rPr>
              <a:t>- </a:t>
            </a:r>
            <a:r>
              <a:rPr sz="2400" spc="-5" dirty="0">
                <a:solidFill>
                  <a:srgbClr val="151616"/>
                </a:solidFill>
                <a:latin typeface="Arial"/>
                <a:cs typeface="Arial"/>
              </a:rPr>
              <a:t>PhD </a:t>
            </a:r>
            <a:r>
              <a:rPr sz="2400" spc="-30" dirty="0">
                <a:solidFill>
                  <a:srgbClr val="151616"/>
                </a:solidFill>
                <a:latin typeface="Arial"/>
                <a:cs typeface="Arial"/>
              </a:rPr>
              <a:t>докторант,  </a:t>
            </a:r>
            <a:r>
              <a:rPr sz="2400" dirty="0">
                <a:solidFill>
                  <a:srgbClr val="151616"/>
                </a:solidFill>
                <a:latin typeface="Arial"/>
                <a:cs typeface="Arial"/>
              </a:rPr>
              <a:t>КМУ «ВШОЗ» </a:t>
            </a:r>
            <a:r>
              <a:rPr sz="2400" spc="-150" dirty="0">
                <a:solidFill>
                  <a:srgbClr val="151616"/>
                </a:solidFill>
                <a:latin typeface="Arial"/>
                <a:cs typeface="Arial"/>
              </a:rPr>
              <a:t>г.</a:t>
            </a:r>
            <a:r>
              <a:rPr sz="2400" spc="-20" dirty="0">
                <a:solidFill>
                  <a:srgbClr val="151616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51616"/>
                </a:solidFill>
                <a:latin typeface="Arial"/>
                <a:cs typeface="Arial"/>
              </a:rPr>
              <a:t>Алматы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107790" y="174402"/>
            <a:ext cx="2361970" cy="335535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07790" y="174402"/>
            <a:ext cx="2362200" cy="3355975"/>
          </a:xfrm>
          <a:custGeom>
            <a:avLst/>
            <a:gdLst/>
            <a:ahLst/>
            <a:cxnLst/>
            <a:rect l="l" t="t" r="r" b="b"/>
            <a:pathLst>
              <a:path w="2362200" h="3355975">
                <a:moveTo>
                  <a:pt x="0" y="0"/>
                </a:moveTo>
                <a:lnTo>
                  <a:pt x="2361970" y="0"/>
                </a:lnTo>
                <a:lnTo>
                  <a:pt x="2361970" y="3355353"/>
                </a:lnTo>
                <a:lnTo>
                  <a:pt x="0" y="3355353"/>
                </a:lnTo>
                <a:lnTo>
                  <a:pt x="0" y="0"/>
                </a:lnTo>
                <a:close/>
              </a:path>
            </a:pathLst>
          </a:custGeom>
          <a:ln w="7199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9342" y="2943225"/>
            <a:ext cx="6995159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00" b="1" spc="5" dirty="0">
                <a:solidFill>
                  <a:srgbClr val="8874C8"/>
                </a:solidFill>
                <a:latin typeface="Arial"/>
                <a:cs typeface="Arial"/>
              </a:rPr>
              <a:t>Благодарю </a:t>
            </a:r>
            <a:r>
              <a:rPr sz="4400" b="1" spc="-15" dirty="0">
                <a:solidFill>
                  <a:srgbClr val="8874C8"/>
                </a:solidFill>
                <a:latin typeface="Arial"/>
                <a:cs typeface="Arial"/>
              </a:rPr>
              <a:t>за</a:t>
            </a:r>
            <a:r>
              <a:rPr sz="4400" b="1" spc="-75" dirty="0">
                <a:solidFill>
                  <a:srgbClr val="8874C8"/>
                </a:solidFill>
                <a:latin typeface="Arial"/>
                <a:cs typeface="Arial"/>
              </a:rPr>
              <a:t> </a:t>
            </a:r>
            <a:r>
              <a:rPr sz="4400" b="1" spc="10" dirty="0">
                <a:solidFill>
                  <a:srgbClr val="8874C8"/>
                </a:solidFill>
                <a:latin typeface="Arial"/>
                <a:cs typeface="Arial"/>
              </a:rPr>
              <a:t>внимание!</a:t>
            </a:r>
            <a:endParaRPr sz="44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317500" y="823076"/>
            <a:ext cx="9687316" cy="6453628"/>
          </a:xfrm>
          <a:prstGeom prst="rect">
            <a:avLst/>
          </a:prstGeom>
          <a:blipFill dpi="0" rotWithShape="1">
            <a:blip r:embed="rId2" cstate="print">
              <a:alphaModFix amt="56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-22000"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bject 2"/>
          <p:cNvSpPr/>
          <p:nvPr/>
        </p:nvSpPr>
        <p:spPr>
          <a:xfrm>
            <a:off x="774000" y="220538"/>
            <a:ext cx="9144000" cy="1154430"/>
          </a:xfrm>
          <a:custGeom>
            <a:avLst/>
            <a:gdLst/>
            <a:ahLst/>
            <a:cxnLst/>
            <a:rect l="l" t="t" r="r" b="b"/>
            <a:pathLst>
              <a:path w="9144000" h="1154430">
                <a:moveTo>
                  <a:pt x="0" y="1154109"/>
                </a:moveTo>
                <a:lnTo>
                  <a:pt x="9144000" y="1154109"/>
                </a:lnTo>
                <a:lnTo>
                  <a:pt x="9144000" y="0"/>
                </a:lnTo>
                <a:lnTo>
                  <a:pt x="0" y="0"/>
                </a:lnTo>
                <a:lnTo>
                  <a:pt x="0" y="1154109"/>
                </a:lnTo>
                <a:close/>
              </a:path>
            </a:pathLst>
          </a:custGeom>
          <a:solidFill>
            <a:srgbClr val="8874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74000" y="488201"/>
            <a:ext cx="91440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2920">
              <a:lnSpc>
                <a:spcPct val="100000"/>
              </a:lnSpc>
              <a:spcBef>
                <a:spcPts val="100"/>
              </a:spcBef>
            </a:pPr>
            <a:r>
              <a:rPr sz="3600" spc="-60" dirty="0"/>
              <a:t>АКТУАЛЬНОСТЬ</a:t>
            </a:r>
            <a:r>
              <a:rPr sz="3600" spc="-45" dirty="0"/>
              <a:t> </a:t>
            </a:r>
            <a:r>
              <a:rPr sz="3600" dirty="0"/>
              <a:t>ТЕМЫ: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88615" y="1952625"/>
            <a:ext cx="9822180" cy="5106013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 algn="just">
              <a:lnSpc>
                <a:spcPts val="2680"/>
              </a:lnSpc>
              <a:spcBef>
                <a:spcPts val="355"/>
              </a:spcBef>
            </a:pPr>
            <a:r>
              <a:rPr lang="kk-KZ" sz="3200" spc="-5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Н</a:t>
            </a:r>
            <a:r>
              <a:rPr sz="3200" spc="-5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а</a:t>
            </a:r>
            <a:r>
              <a:rPr sz="3200" spc="-250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sz="3200" spc="-5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протяжении</a:t>
            </a:r>
            <a:r>
              <a:rPr sz="3200" spc="-229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sz="3200" spc="-5" dirty="0" err="1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обозримой</a:t>
            </a:r>
            <a:r>
              <a:rPr sz="3200" spc="-235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lang="ru-RU" sz="3200" spc="-5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истории понятия </a:t>
            </a:r>
            <a:r>
              <a:rPr lang="kk-KZ" sz="3200" spc="160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старость, старение, продолжительность </a:t>
            </a:r>
            <a:r>
              <a:rPr lang="kk-KZ" sz="3200" spc="145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жизни </a:t>
            </a:r>
            <a:r>
              <a:rPr lang="kk-KZ" sz="3200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и </a:t>
            </a:r>
            <a:r>
              <a:rPr lang="kk-KZ" sz="3200" spc="140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долголетие</a:t>
            </a:r>
            <a:r>
              <a:rPr lang="kk-KZ" sz="3200" spc="-245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lang="kk-KZ" sz="3200" spc="45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привлекают</a:t>
            </a:r>
            <a:r>
              <a:rPr lang="kk-KZ" sz="3200" spc="-160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lang="kk-KZ" sz="3200" spc="40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внимание</a:t>
            </a:r>
            <a:r>
              <a:rPr lang="kk-KZ" sz="3200" spc="-160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lang="kk-KZ" sz="3200" spc="30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людей</a:t>
            </a:r>
            <a:r>
              <a:rPr lang="en-US" sz="3200" spc="30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lang="ru-RU" sz="3200" spc="30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и учёных</a:t>
            </a:r>
            <a:r>
              <a:rPr sz="3200" spc="-5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.</a:t>
            </a:r>
            <a:endParaRPr lang="kk-KZ" sz="3200" spc="-5" dirty="0" smtClean="0">
              <a:solidFill>
                <a:srgbClr val="151616"/>
              </a:solidFill>
              <a:latin typeface="Franklin Gothic Medium" panose="020B0603020102020204" pitchFamily="34" charset="0"/>
              <a:cs typeface="Arial" panose="020B0604020202020204" pitchFamily="34" charset="0"/>
            </a:endParaRPr>
          </a:p>
          <a:p>
            <a:pPr marL="12700" marR="5080" algn="just">
              <a:lnSpc>
                <a:spcPts val="2680"/>
              </a:lnSpc>
              <a:spcBef>
                <a:spcPts val="355"/>
              </a:spcBef>
            </a:pPr>
            <a:r>
              <a:rPr sz="3200" spc="-240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endParaRPr lang="ru-RU" sz="3200" spc="-240" dirty="0" smtClean="0">
              <a:solidFill>
                <a:srgbClr val="151616"/>
              </a:solidFill>
              <a:latin typeface="Franklin Gothic Medium" panose="020B0603020102020204" pitchFamily="34" charset="0"/>
              <a:cs typeface="Arial" panose="020B0604020202020204" pitchFamily="34" charset="0"/>
            </a:endParaRPr>
          </a:p>
          <a:p>
            <a:pPr marL="12700" marR="5080" algn="just">
              <a:lnSpc>
                <a:spcPts val="2680"/>
              </a:lnSpc>
              <a:spcBef>
                <a:spcPts val="355"/>
              </a:spcBef>
            </a:pPr>
            <a:r>
              <a:rPr lang="ru-RU" sz="3200" spc="-240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В связи с этим у</a:t>
            </a:r>
            <a:r>
              <a:rPr sz="3200" spc="45" dirty="0" err="1" smtClean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величивается</a:t>
            </a:r>
            <a:r>
              <a:rPr sz="3200" spc="-95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sz="3200" spc="65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число</a:t>
            </a:r>
            <a:r>
              <a:rPr sz="3200" spc="-95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sz="3200" spc="65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пациентов,</a:t>
            </a:r>
            <a:r>
              <a:rPr sz="3200" spc="-95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sz="3200" spc="70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нуждающихся</a:t>
            </a:r>
            <a:r>
              <a:rPr sz="3200" spc="-90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sz="3200" spc="-5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в</a:t>
            </a:r>
            <a:r>
              <a:rPr sz="3200" spc="-95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sz="3200" spc="65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паллиативном</a:t>
            </a:r>
            <a:r>
              <a:rPr sz="3200" spc="-95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sz="3200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и  </a:t>
            </a:r>
            <a:r>
              <a:rPr sz="3200" spc="35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хосписном</a:t>
            </a:r>
            <a:r>
              <a:rPr sz="3200" spc="-170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sz="3200" spc="25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уходе:</a:t>
            </a:r>
            <a:r>
              <a:rPr sz="3200" spc="-165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sz="3200" spc="40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уменьшении</a:t>
            </a:r>
            <a:r>
              <a:rPr sz="3200" spc="-165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sz="3200" spc="40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страданий,</a:t>
            </a:r>
            <a:r>
              <a:rPr sz="3200" spc="-170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sz="3200" spc="35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создании</a:t>
            </a:r>
            <a:r>
              <a:rPr sz="3200" spc="555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sz="3200" spc="30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для</a:t>
            </a:r>
            <a:r>
              <a:rPr sz="3200" spc="-165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sz="3200" spc="30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больных</a:t>
            </a:r>
            <a:r>
              <a:rPr sz="3200" spc="-165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sz="3200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и  </a:t>
            </a:r>
            <a:r>
              <a:rPr sz="3200" spc="-5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членов</a:t>
            </a:r>
            <a:r>
              <a:rPr sz="3200" spc="-260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sz="3200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их</a:t>
            </a:r>
            <a:r>
              <a:rPr sz="3200" spc="-260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sz="3200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семей</a:t>
            </a:r>
            <a:r>
              <a:rPr sz="3200" spc="-260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sz="3200" spc="-5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психологического,</a:t>
            </a:r>
            <a:r>
              <a:rPr sz="3200" spc="-260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sz="3200" spc="-5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физического,</a:t>
            </a:r>
            <a:r>
              <a:rPr sz="3200" spc="-265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sz="3200" spc="-10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духовного</a:t>
            </a:r>
            <a:r>
              <a:rPr sz="3200" spc="-260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sz="3200" spc="-10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комфорта  </a:t>
            </a:r>
            <a:r>
              <a:rPr sz="3200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и</a:t>
            </a:r>
            <a:r>
              <a:rPr sz="3200" spc="-275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sz="3200" spc="-10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лучшего</a:t>
            </a:r>
            <a:r>
              <a:rPr sz="3200" spc="-270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sz="3200" spc="-5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качества</a:t>
            </a:r>
            <a:r>
              <a:rPr sz="3200" spc="-270" dirty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  <a:r>
              <a:rPr sz="3200" dirty="0" err="1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жизни</a:t>
            </a:r>
            <a:r>
              <a:rPr sz="3200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.</a:t>
            </a:r>
            <a:r>
              <a:rPr lang="ru-RU" sz="3200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</a:t>
            </a:r>
          </a:p>
          <a:p>
            <a:pPr marL="12700" marR="5080" algn="just">
              <a:lnSpc>
                <a:spcPts val="2680"/>
              </a:lnSpc>
              <a:spcBef>
                <a:spcPts val="355"/>
              </a:spcBef>
            </a:pPr>
            <a:endParaRPr lang="ru-RU" sz="3200" dirty="0">
              <a:latin typeface="Franklin Gothic Medium" panose="020B0603020102020204" pitchFamily="34" charset="0"/>
              <a:cs typeface="Arial" panose="020B0604020202020204" pitchFamily="34" charset="0"/>
            </a:endParaRPr>
          </a:p>
          <a:p>
            <a:pPr marL="12700" marR="5080" algn="just">
              <a:lnSpc>
                <a:spcPts val="2680"/>
              </a:lnSpc>
              <a:spcBef>
                <a:spcPts val="355"/>
              </a:spcBef>
            </a:pPr>
            <a:r>
              <a:rPr lang="ru-RU" sz="3200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Главная роль в обеспечении доступности и качества </a:t>
            </a:r>
            <a:r>
              <a:rPr lang="ru-RU" sz="3200" dirty="0" err="1" smtClean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мультидисциплинарной</a:t>
            </a:r>
            <a:r>
              <a:rPr lang="ru-RU" sz="3200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 паллиативной  помощи в этой области принадлежит среднему медицинскому персоналу.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sz="half" idx="2"/>
          </p:nvPr>
        </p:nvSpPr>
        <p:spPr>
          <a:xfrm>
            <a:off x="546100" y="1754302"/>
            <a:ext cx="4391025" cy="5386731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pc="-15" dirty="0"/>
              <a:t>Задачи:</a:t>
            </a:r>
          </a:p>
          <a:p>
            <a:pPr marL="316230">
              <a:lnSpc>
                <a:spcPts val="2575"/>
              </a:lnSpc>
              <a:spcBef>
                <a:spcPts val="620"/>
              </a:spcBef>
            </a:pPr>
            <a:r>
              <a:rPr lang="ru-RU" sz="2150" b="0" spc="-20" dirty="0" smtClean="0">
                <a:solidFill>
                  <a:srgbClr val="000609"/>
                </a:solidFill>
              </a:rPr>
              <a:t>Проанализировать международный  опыт </a:t>
            </a:r>
            <a:r>
              <a:rPr lang="ru-RU" sz="2150" b="0" spc="-20" dirty="0">
                <a:solidFill>
                  <a:srgbClr val="000609"/>
                </a:solidFill>
              </a:rPr>
              <a:t>паллиативной помощи в  гериатрической </a:t>
            </a:r>
            <a:r>
              <a:rPr lang="ru-RU" sz="2150" b="0" spc="-20" dirty="0" smtClean="0">
                <a:solidFill>
                  <a:srgbClr val="000609"/>
                </a:solidFill>
              </a:rPr>
              <a:t>практике </a:t>
            </a:r>
          </a:p>
          <a:p>
            <a:pPr marL="316230">
              <a:lnSpc>
                <a:spcPts val="2575"/>
              </a:lnSpc>
              <a:spcBef>
                <a:spcPts val="620"/>
              </a:spcBef>
            </a:pPr>
            <a:r>
              <a:rPr lang="ru-RU" sz="2150" b="0" spc="-20" dirty="0" smtClean="0">
                <a:solidFill>
                  <a:srgbClr val="000609"/>
                </a:solidFill>
                <a:latin typeface="Arial"/>
                <a:cs typeface="Arial"/>
              </a:rPr>
              <a:t>Изучить понятия </a:t>
            </a:r>
            <a:r>
              <a:rPr sz="2150" b="0" spc="-10" dirty="0" smtClean="0">
                <a:solidFill>
                  <a:srgbClr val="000609"/>
                </a:solidFill>
                <a:latin typeface="Arial"/>
                <a:cs typeface="Arial"/>
              </a:rPr>
              <a:t>«</a:t>
            </a:r>
            <a:r>
              <a:rPr sz="2150" b="0" spc="-10" dirty="0" err="1" smtClean="0">
                <a:solidFill>
                  <a:srgbClr val="000609"/>
                </a:solidFill>
                <a:latin typeface="Arial"/>
                <a:cs typeface="Arial"/>
              </a:rPr>
              <a:t>паллиативная</a:t>
            </a:r>
            <a:r>
              <a:rPr sz="2150" b="0" spc="-10" dirty="0" smtClean="0">
                <a:solidFill>
                  <a:srgbClr val="000609"/>
                </a:solidFill>
                <a:latin typeface="Arial"/>
                <a:cs typeface="Arial"/>
              </a:rPr>
              <a:t> </a:t>
            </a:r>
            <a:r>
              <a:rPr sz="2150" b="0" spc="-10" dirty="0">
                <a:solidFill>
                  <a:srgbClr val="000609"/>
                </a:solidFill>
                <a:latin typeface="Arial"/>
                <a:cs typeface="Arial"/>
              </a:rPr>
              <a:t>помощь»,</a:t>
            </a:r>
            <a:endParaRPr sz="2150" dirty="0">
              <a:latin typeface="Arial"/>
              <a:cs typeface="Arial"/>
            </a:endParaRPr>
          </a:p>
          <a:p>
            <a:pPr marL="316230">
              <a:lnSpc>
                <a:spcPts val="2575"/>
              </a:lnSpc>
            </a:pPr>
            <a:r>
              <a:rPr sz="2150" b="0" spc="-20" dirty="0">
                <a:solidFill>
                  <a:srgbClr val="000609"/>
                </a:solidFill>
                <a:latin typeface="Arial"/>
                <a:cs typeface="Arial"/>
              </a:rPr>
              <a:t>«хосписная</a:t>
            </a:r>
            <a:r>
              <a:rPr sz="2150" b="0" spc="229" dirty="0">
                <a:solidFill>
                  <a:srgbClr val="000609"/>
                </a:solidFill>
                <a:latin typeface="Arial"/>
                <a:cs typeface="Arial"/>
              </a:rPr>
              <a:t> </a:t>
            </a:r>
            <a:r>
              <a:rPr sz="2150" b="0" spc="-10" dirty="0" err="1">
                <a:solidFill>
                  <a:srgbClr val="000609"/>
                </a:solidFill>
                <a:latin typeface="Arial"/>
                <a:cs typeface="Arial"/>
              </a:rPr>
              <a:t>помощь</a:t>
            </a:r>
            <a:r>
              <a:rPr sz="2150" b="0" spc="-10" dirty="0" smtClean="0">
                <a:solidFill>
                  <a:srgbClr val="000609"/>
                </a:solidFill>
                <a:latin typeface="Arial"/>
                <a:cs typeface="Arial"/>
              </a:rPr>
              <a:t>»</a:t>
            </a:r>
            <a:r>
              <a:rPr lang="ru-RU" sz="2150" b="0" spc="-10" dirty="0" smtClean="0">
                <a:solidFill>
                  <a:srgbClr val="000609"/>
                </a:solidFill>
                <a:latin typeface="Arial"/>
                <a:cs typeface="Arial"/>
              </a:rPr>
              <a:t> и наличие профессиональной компетентности у средних медицинских работников</a:t>
            </a:r>
            <a:endParaRPr sz="2150" dirty="0">
              <a:latin typeface="Arial"/>
              <a:cs typeface="Arial"/>
            </a:endParaRPr>
          </a:p>
          <a:p>
            <a:pPr marL="316230" marR="765175">
              <a:lnSpc>
                <a:spcPct val="100000"/>
              </a:lnSpc>
              <a:spcBef>
                <a:spcPts val="509"/>
              </a:spcBef>
            </a:pPr>
            <a:r>
              <a:rPr lang="ru-RU" sz="2150" b="0" spc="-10" dirty="0" smtClean="0">
                <a:solidFill>
                  <a:srgbClr val="000609"/>
                </a:solidFill>
                <a:latin typeface="Arial"/>
                <a:cs typeface="Arial"/>
              </a:rPr>
              <a:t>Определить </a:t>
            </a:r>
            <a:r>
              <a:rPr sz="2150" b="0" spc="-15" dirty="0" err="1" smtClean="0">
                <a:solidFill>
                  <a:srgbClr val="000609"/>
                </a:solidFill>
                <a:latin typeface="Arial"/>
                <a:cs typeface="Arial"/>
              </a:rPr>
              <a:t>рол</a:t>
            </a:r>
            <a:r>
              <a:rPr lang="ru-RU" sz="2150" b="0" spc="-15" dirty="0" smtClean="0">
                <a:solidFill>
                  <a:srgbClr val="000609"/>
                </a:solidFill>
                <a:latin typeface="Arial"/>
                <a:cs typeface="Arial"/>
              </a:rPr>
              <a:t>ь</a:t>
            </a:r>
            <a:r>
              <a:rPr sz="2150" b="0" spc="-15" dirty="0" smtClean="0">
                <a:solidFill>
                  <a:srgbClr val="000609"/>
                </a:solidFill>
                <a:latin typeface="Arial"/>
                <a:cs typeface="Arial"/>
              </a:rPr>
              <a:t> </a:t>
            </a:r>
            <a:r>
              <a:rPr sz="2150" b="0" spc="-15" dirty="0">
                <a:solidFill>
                  <a:srgbClr val="000609"/>
                </a:solidFill>
                <a:latin typeface="Arial"/>
                <a:cs typeface="Arial"/>
              </a:rPr>
              <a:t>сестринского </a:t>
            </a:r>
            <a:r>
              <a:rPr sz="2150" b="0" dirty="0">
                <a:solidFill>
                  <a:srgbClr val="000609"/>
                </a:solidFill>
                <a:latin typeface="Arial"/>
                <a:cs typeface="Arial"/>
              </a:rPr>
              <a:t>персонала</a:t>
            </a:r>
            <a:r>
              <a:rPr sz="2150" b="0" spc="-35" dirty="0">
                <a:solidFill>
                  <a:srgbClr val="000609"/>
                </a:solidFill>
                <a:latin typeface="Arial"/>
                <a:cs typeface="Arial"/>
              </a:rPr>
              <a:t> </a:t>
            </a:r>
            <a:r>
              <a:rPr sz="2150" b="0" spc="-5" dirty="0">
                <a:solidFill>
                  <a:srgbClr val="000609"/>
                </a:solidFill>
                <a:latin typeface="Arial"/>
                <a:cs typeface="Arial"/>
              </a:rPr>
              <a:t>в  </a:t>
            </a:r>
            <a:r>
              <a:rPr sz="2150" b="0" spc="-15" dirty="0">
                <a:solidFill>
                  <a:srgbClr val="000609"/>
                </a:solidFill>
                <a:latin typeface="Arial"/>
                <a:cs typeface="Arial"/>
              </a:rPr>
              <a:t>оказании </a:t>
            </a:r>
            <a:r>
              <a:rPr sz="2150" b="0" spc="-10" dirty="0">
                <a:solidFill>
                  <a:srgbClr val="000609"/>
                </a:solidFill>
                <a:latin typeface="Arial"/>
                <a:cs typeface="Arial"/>
              </a:rPr>
              <a:t>паллиативной </a:t>
            </a:r>
            <a:r>
              <a:rPr sz="2150" b="0" spc="-5" dirty="0">
                <a:solidFill>
                  <a:srgbClr val="000609"/>
                </a:solidFill>
                <a:latin typeface="Arial"/>
                <a:cs typeface="Arial"/>
              </a:rPr>
              <a:t>и  </a:t>
            </a:r>
            <a:r>
              <a:rPr sz="2150" b="0" spc="-10" dirty="0">
                <a:solidFill>
                  <a:srgbClr val="000609"/>
                </a:solidFill>
                <a:latin typeface="Arial"/>
                <a:cs typeface="Arial"/>
              </a:rPr>
              <a:t>хосписной</a:t>
            </a:r>
            <a:r>
              <a:rPr sz="2150" b="0" spc="-110" dirty="0">
                <a:solidFill>
                  <a:srgbClr val="000609"/>
                </a:solidFill>
                <a:latin typeface="Arial"/>
                <a:cs typeface="Arial"/>
              </a:rPr>
              <a:t> </a:t>
            </a:r>
            <a:r>
              <a:rPr sz="2150" b="0" spc="-10" dirty="0" err="1">
                <a:solidFill>
                  <a:srgbClr val="000609"/>
                </a:solidFill>
                <a:latin typeface="Arial"/>
                <a:cs typeface="Arial"/>
              </a:rPr>
              <a:t>помощи</a:t>
            </a:r>
            <a:r>
              <a:rPr sz="2150" b="0" spc="-10" dirty="0" smtClean="0">
                <a:solidFill>
                  <a:srgbClr val="000609"/>
                </a:solidFill>
                <a:latin typeface="Arial"/>
                <a:cs typeface="Arial"/>
              </a:rPr>
              <a:t>.</a:t>
            </a:r>
            <a:endParaRPr sz="215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74000" y="126950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93588"/>
                </a:moveTo>
                <a:lnTo>
                  <a:pt x="9144000" y="93588"/>
                </a:lnTo>
                <a:lnTo>
                  <a:pt x="9144000" y="0"/>
                </a:lnTo>
                <a:lnTo>
                  <a:pt x="0" y="0"/>
                </a:lnTo>
                <a:lnTo>
                  <a:pt x="0" y="935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000" y="1374648"/>
            <a:ext cx="9144000" cy="84455"/>
          </a:xfrm>
          <a:custGeom>
            <a:avLst/>
            <a:gdLst/>
            <a:ahLst/>
            <a:cxnLst/>
            <a:rect l="l" t="t" r="r" b="b"/>
            <a:pathLst>
              <a:path w="9144000" h="84455">
                <a:moveTo>
                  <a:pt x="0" y="84301"/>
                </a:moveTo>
                <a:lnTo>
                  <a:pt x="9144000" y="84301"/>
                </a:lnTo>
                <a:lnTo>
                  <a:pt x="9144000" y="0"/>
                </a:lnTo>
                <a:lnTo>
                  <a:pt x="0" y="0"/>
                </a:lnTo>
                <a:lnTo>
                  <a:pt x="0" y="843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4000" y="220538"/>
            <a:ext cx="9144000" cy="1154430"/>
          </a:xfrm>
          <a:custGeom>
            <a:avLst/>
            <a:gdLst/>
            <a:ahLst/>
            <a:cxnLst/>
            <a:rect l="l" t="t" r="r" b="b"/>
            <a:pathLst>
              <a:path w="9144000" h="1154430">
                <a:moveTo>
                  <a:pt x="0" y="1154109"/>
                </a:moveTo>
                <a:lnTo>
                  <a:pt x="9144000" y="1154109"/>
                </a:lnTo>
                <a:lnTo>
                  <a:pt x="9144000" y="0"/>
                </a:lnTo>
                <a:lnTo>
                  <a:pt x="0" y="0"/>
                </a:lnTo>
                <a:lnTo>
                  <a:pt x="0" y="1154109"/>
                </a:lnTo>
                <a:close/>
              </a:path>
            </a:pathLst>
          </a:custGeom>
          <a:solidFill>
            <a:srgbClr val="8874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117768" y="489171"/>
            <a:ext cx="548795" cy="5655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18635" y="2344264"/>
            <a:ext cx="187210" cy="187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91693" y="2426644"/>
            <a:ext cx="187211" cy="187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74635" y="3800528"/>
            <a:ext cx="187210" cy="1872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96767" y="5762625"/>
            <a:ext cx="187210" cy="187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774000" y="199010"/>
            <a:ext cx="9144000" cy="1172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92885" marR="886460" indent="-1104900">
              <a:lnSpc>
                <a:spcPct val="100000"/>
              </a:lnSpc>
              <a:spcBef>
                <a:spcPts val="100"/>
              </a:spcBef>
            </a:pPr>
            <a:r>
              <a:rPr sz="2600" spc="-5" dirty="0"/>
              <a:t>ЦЕЛЬ: определить </a:t>
            </a:r>
            <a:r>
              <a:rPr sz="2600" spc="-10" dirty="0"/>
              <a:t>роль </a:t>
            </a:r>
            <a:r>
              <a:rPr sz="2600" spc="-5" dirty="0"/>
              <a:t>медицинской сестры </a:t>
            </a:r>
            <a:r>
              <a:rPr sz="2600" dirty="0"/>
              <a:t>в  </a:t>
            </a:r>
            <a:r>
              <a:rPr sz="2600" spc="-10" dirty="0"/>
              <a:t>обеспечении</a:t>
            </a:r>
            <a:r>
              <a:rPr sz="2600" spc="-5" dirty="0"/>
              <a:t> </a:t>
            </a:r>
            <a:r>
              <a:rPr sz="2600" spc="-15" dirty="0"/>
              <a:t>мультидисциплинарной</a:t>
            </a:r>
            <a:endParaRPr sz="2600"/>
          </a:p>
          <a:p>
            <a:pPr marL="422909">
              <a:lnSpc>
                <a:spcPts val="2785"/>
              </a:lnSpc>
            </a:pPr>
            <a:r>
              <a:rPr sz="2600" spc="-5" dirty="0"/>
              <a:t>паллиативной </a:t>
            </a:r>
            <a:r>
              <a:rPr sz="2600" spc="-10" dirty="0"/>
              <a:t>помощи </a:t>
            </a:r>
            <a:r>
              <a:rPr sz="2600" dirty="0"/>
              <a:t>в </a:t>
            </a:r>
            <a:r>
              <a:rPr sz="2600" spc="-5" dirty="0"/>
              <a:t>гериатрической</a:t>
            </a:r>
            <a:r>
              <a:rPr sz="2600" spc="-15" dirty="0"/>
              <a:t> </a:t>
            </a:r>
            <a:r>
              <a:rPr sz="2600" dirty="0"/>
              <a:t>практике</a:t>
            </a:r>
            <a:endParaRPr sz="2600"/>
          </a:p>
        </p:txBody>
      </p:sp>
      <p:sp>
        <p:nvSpPr>
          <p:cNvPr id="12" name="object 12"/>
          <p:cNvSpPr txBox="1">
            <a:spLocks noGrp="1"/>
          </p:cNvSpPr>
          <p:nvPr>
            <p:ph sz="half" idx="3"/>
          </p:nvPr>
        </p:nvSpPr>
        <p:spPr>
          <a:xfrm>
            <a:off x="5803900" y="2274553"/>
            <a:ext cx="4389675" cy="3338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6230" marR="643890" algn="l">
              <a:lnSpc>
                <a:spcPct val="100000"/>
              </a:lnSpc>
              <a:spcBef>
                <a:spcPts val="480"/>
              </a:spcBef>
            </a:pPr>
            <a:r>
              <a:rPr lang="ru-RU" spc="-15" dirty="0" smtClean="0"/>
              <a:t>Оценить факторы, </a:t>
            </a:r>
            <a:r>
              <a:rPr lang="ru-RU" spc="-10" dirty="0" smtClean="0"/>
              <a:t>влияющие </a:t>
            </a:r>
            <a:r>
              <a:rPr lang="ru-RU" spc="-5" dirty="0"/>
              <a:t>на</a:t>
            </a:r>
            <a:r>
              <a:rPr lang="ru-RU" spc="-80" dirty="0"/>
              <a:t> </a:t>
            </a:r>
            <a:r>
              <a:rPr lang="ru-RU" spc="-10" dirty="0" smtClean="0"/>
              <a:t>качество </a:t>
            </a:r>
            <a:r>
              <a:rPr lang="ru-RU" spc="-15" dirty="0" smtClean="0"/>
              <a:t>оказания</a:t>
            </a:r>
            <a:r>
              <a:rPr lang="ru-RU" spc="-35" dirty="0" smtClean="0"/>
              <a:t> </a:t>
            </a:r>
            <a:r>
              <a:rPr lang="ru-RU" spc="-10" dirty="0" smtClean="0"/>
              <a:t>паллиативной</a:t>
            </a:r>
            <a:endParaRPr lang="ru-RU" dirty="0" smtClean="0"/>
          </a:p>
          <a:p>
            <a:pPr marL="316230" algn="l">
              <a:lnSpc>
                <a:spcPts val="2560"/>
              </a:lnSpc>
            </a:pPr>
            <a:r>
              <a:rPr lang="ru-RU" spc="-5" dirty="0" smtClean="0"/>
              <a:t>и </a:t>
            </a:r>
            <a:r>
              <a:rPr lang="ru-RU" spc="-10" dirty="0" err="1" smtClean="0"/>
              <a:t>хосписной</a:t>
            </a:r>
            <a:r>
              <a:rPr lang="ru-RU" spc="-10" dirty="0" smtClean="0"/>
              <a:t> </a:t>
            </a:r>
            <a:r>
              <a:rPr lang="ru-RU" spc="-100" dirty="0" smtClean="0"/>
              <a:t>помощи</a:t>
            </a:r>
            <a:r>
              <a:rPr lang="ru-RU" spc="-50" dirty="0" smtClean="0"/>
              <a:t> </a:t>
            </a:r>
            <a:r>
              <a:rPr lang="ru-RU" spc="-10" dirty="0" smtClean="0"/>
              <a:t>пациентам</a:t>
            </a:r>
          </a:p>
          <a:p>
            <a:pPr marL="316230" algn="l">
              <a:lnSpc>
                <a:spcPts val="2560"/>
              </a:lnSpc>
            </a:pPr>
            <a:endParaRPr lang="ru-RU" spc="-10" dirty="0"/>
          </a:p>
          <a:p>
            <a:pPr marL="316230" algn="l">
              <a:lnSpc>
                <a:spcPts val="2560"/>
              </a:lnSpc>
            </a:pPr>
            <a:r>
              <a:rPr lang="ru-RU" dirty="0"/>
              <a:t>Изучить потребности населения г.  Алматы в паллиативной помощи в  гериатрической практике на уровне  семьи и общества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3" name="object 13"/>
          <p:cNvSpPr/>
          <p:nvPr/>
        </p:nvSpPr>
        <p:spPr>
          <a:xfrm>
            <a:off x="5823201" y="3973444"/>
            <a:ext cx="187210" cy="1872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4000" y="1719424"/>
            <a:ext cx="9144000" cy="149225"/>
          </a:xfrm>
          <a:custGeom>
            <a:avLst/>
            <a:gdLst/>
            <a:ahLst/>
            <a:cxnLst/>
            <a:rect l="l" t="t" r="r" b="b"/>
            <a:pathLst>
              <a:path w="9144000" h="149225">
                <a:moveTo>
                  <a:pt x="0" y="149223"/>
                </a:moveTo>
                <a:lnTo>
                  <a:pt x="9144000" y="149223"/>
                </a:lnTo>
                <a:lnTo>
                  <a:pt x="9144000" y="0"/>
                </a:lnTo>
                <a:lnTo>
                  <a:pt x="0" y="0"/>
                </a:lnTo>
                <a:lnTo>
                  <a:pt x="0" y="149223"/>
                </a:lnTo>
                <a:close/>
              </a:path>
            </a:pathLst>
          </a:custGeom>
          <a:solidFill>
            <a:srgbClr val="3257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25525" y="2402683"/>
            <a:ext cx="9274810" cy="1985010"/>
          </a:xfrm>
          <a:custGeom>
            <a:avLst/>
            <a:gdLst/>
            <a:ahLst/>
            <a:cxnLst/>
            <a:rect l="l" t="t" r="r" b="b"/>
            <a:pathLst>
              <a:path w="9274810" h="1985010">
                <a:moveTo>
                  <a:pt x="0" y="1984503"/>
                </a:moveTo>
                <a:lnTo>
                  <a:pt x="9274794" y="1984503"/>
                </a:lnTo>
                <a:lnTo>
                  <a:pt x="9274794" y="0"/>
                </a:lnTo>
                <a:lnTo>
                  <a:pt x="0" y="0"/>
                </a:lnTo>
                <a:lnTo>
                  <a:pt x="0" y="1984503"/>
                </a:lnTo>
                <a:close/>
              </a:path>
            </a:pathLst>
          </a:custGeom>
          <a:solidFill>
            <a:srgbClr val="E8F6F9">
              <a:alpha val="9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25525" y="2402683"/>
            <a:ext cx="9274810" cy="1985010"/>
          </a:xfrm>
          <a:custGeom>
            <a:avLst/>
            <a:gdLst/>
            <a:ahLst/>
            <a:cxnLst/>
            <a:rect l="l" t="t" r="r" b="b"/>
            <a:pathLst>
              <a:path w="9274810" h="1985010">
                <a:moveTo>
                  <a:pt x="0" y="1984503"/>
                </a:moveTo>
                <a:lnTo>
                  <a:pt x="9274794" y="1984503"/>
                </a:lnTo>
                <a:lnTo>
                  <a:pt x="9274794" y="0"/>
                </a:lnTo>
                <a:lnTo>
                  <a:pt x="0" y="0"/>
                </a:lnTo>
                <a:lnTo>
                  <a:pt x="0" y="1984503"/>
                </a:lnTo>
                <a:close/>
              </a:path>
            </a:pathLst>
          </a:custGeom>
          <a:ln w="35999">
            <a:solidFill>
              <a:srgbClr val="3257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53972" y="2092676"/>
            <a:ext cx="5998845" cy="620395"/>
          </a:xfrm>
          <a:custGeom>
            <a:avLst/>
            <a:gdLst/>
            <a:ahLst/>
            <a:cxnLst/>
            <a:rect l="l" t="t" r="r" b="b"/>
            <a:pathLst>
              <a:path w="5998845" h="620394">
                <a:moveTo>
                  <a:pt x="5894945" y="0"/>
                </a:moveTo>
                <a:lnTo>
                  <a:pt x="103311" y="0"/>
                </a:lnTo>
                <a:lnTo>
                  <a:pt x="63097" y="8116"/>
                </a:lnTo>
                <a:lnTo>
                  <a:pt x="30258" y="30259"/>
                </a:lnTo>
                <a:lnTo>
                  <a:pt x="8118" y="63117"/>
                </a:lnTo>
                <a:lnTo>
                  <a:pt x="0" y="103380"/>
                </a:lnTo>
                <a:lnTo>
                  <a:pt x="0" y="516636"/>
                </a:lnTo>
                <a:lnTo>
                  <a:pt x="8118" y="556846"/>
                </a:lnTo>
                <a:lnTo>
                  <a:pt x="30258" y="589710"/>
                </a:lnTo>
                <a:lnTo>
                  <a:pt x="63097" y="611882"/>
                </a:lnTo>
                <a:lnTo>
                  <a:pt x="103311" y="620016"/>
                </a:lnTo>
                <a:lnTo>
                  <a:pt x="5894945" y="620016"/>
                </a:lnTo>
                <a:lnTo>
                  <a:pt x="5935154" y="611882"/>
                </a:lnTo>
                <a:lnTo>
                  <a:pt x="5968018" y="589710"/>
                </a:lnTo>
                <a:lnTo>
                  <a:pt x="5990189" y="556846"/>
                </a:lnTo>
                <a:lnTo>
                  <a:pt x="5998323" y="516636"/>
                </a:lnTo>
                <a:lnTo>
                  <a:pt x="5998323" y="103380"/>
                </a:lnTo>
                <a:lnTo>
                  <a:pt x="5990189" y="63117"/>
                </a:lnTo>
                <a:lnTo>
                  <a:pt x="5968018" y="30259"/>
                </a:lnTo>
                <a:lnTo>
                  <a:pt x="5935154" y="8116"/>
                </a:lnTo>
                <a:lnTo>
                  <a:pt x="5894945" y="0"/>
                </a:lnTo>
                <a:close/>
              </a:path>
            </a:pathLst>
          </a:custGeom>
          <a:solidFill>
            <a:srgbClr val="3257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53972" y="2092676"/>
            <a:ext cx="5998845" cy="620395"/>
          </a:xfrm>
          <a:custGeom>
            <a:avLst/>
            <a:gdLst/>
            <a:ahLst/>
            <a:cxnLst/>
            <a:rect l="l" t="t" r="r" b="b"/>
            <a:pathLst>
              <a:path w="5998845" h="620394">
                <a:moveTo>
                  <a:pt x="0" y="103380"/>
                </a:moveTo>
                <a:lnTo>
                  <a:pt x="8118" y="63117"/>
                </a:lnTo>
                <a:lnTo>
                  <a:pt x="30258" y="30259"/>
                </a:lnTo>
                <a:lnTo>
                  <a:pt x="63097" y="8116"/>
                </a:lnTo>
                <a:lnTo>
                  <a:pt x="103311" y="0"/>
                </a:lnTo>
                <a:lnTo>
                  <a:pt x="5894945" y="0"/>
                </a:lnTo>
                <a:lnTo>
                  <a:pt x="5935154" y="8116"/>
                </a:lnTo>
                <a:lnTo>
                  <a:pt x="5968018" y="30259"/>
                </a:lnTo>
                <a:lnTo>
                  <a:pt x="5990189" y="63117"/>
                </a:lnTo>
                <a:lnTo>
                  <a:pt x="5998323" y="103380"/>
                </a:lnTo>
                <a:lnTo>
                  <a:pt x="5998323" y="516636"/>
                </a:lnTo>
                <a:lnTo>
                  <a:pt x="5990189" y="556846"/>
                </a:lnTo>
                <a:lnTo>
                  <a:pt x="5968018" y="589710"/>
                </a:lnTo>
                <a:lnTo>
                  <a:pt x="5935154" y="611882"/>
                </a:lnTo>
                <a:lnTo>
                  <a:pt x="5894945" y="620016"/>
                </a:lnTo>
                <a:lnTo>
                  <a:pt x="103311" y="620016"/>
                </a:lnTo>
                <a:lnTo>
                  <a:pt x="63097" y="611882"/>
                </a:lnTo>
                <a:lnTo>
                  <a:pt x="30258" y="589710"/>
                </a:lnTo>
                <a:lnTo>
                  <a:pt x="8118" y="556846"/>
                </a:lnTo>
                <a:lnTo>
                  <a:pt x="0" y="516636"/>
                </a:lnTo>
                <a:lnTo>
                  <a:pt x="0" y="103380"/>
                </a:lnTo>
                <a:close/>
              </a:path>
            </a:pathLst>
          </a:custGeom>
          <a:ln w="28248">
            <a:solidFill>
              <a:srgbClr val="E8F6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44965" y="2142462"/>
            <a:ext cx="7280275" cy="2087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543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E8F6F9"/>
                </a:solidFill>
                <a:latin typeface="Arial"/>
                <a:cs typeface="Arial"/>
              </a:rPr>
              <a:t>Паллиативная</a:t>
            </a:r>
            <a:r>
              <a:rPr sz="2800" b="1" spc="15" dirty="0">
                <a:solidFill>
                  <a:srgbClr val="E8F6F9"/>
                </a:solidFill>
                <a:latin typeface="Arial"/>
                <a:cs typeface="Arial"/>
              </a:rPr>
              <a:t> </a:t>
            </a:r>
            <a:r>
              <a:rPr sz="2800" b="1" spc="-20" dirty="0">
                <a:solidFill>
                  <a:srgbClr val="E8F6F9"/>
                </a:solidFill>
                <a:latin typeface="Arial"/>
                <a:cs typeface="Arial"/>
              </a:rPr>
              <a:t>помощь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ct val="86300"/>
              </a:lnSpc>
              <a:spcBef>
                <a:spcPts val="2000"/>
              </a:spcBef>
              <a:buChar char="•"/>
              <a:tabLst>
                <a:tab pos="306705" algn="l"/>
                <a:tab pos="307340" algn="l"/>
                <a:tab pos="1757680" algn="l"/>
                <a:tab pos="2105025" algn="l"/>
                <a:tab pos="2467610" algn="l"/>
                <a:tab pos="4799965" algn="l"/>
                <a:tab pos="4900930" algn="l"/>
                <a:tab pos="6384925" algn="l"/>
              </a:tabLst>
            </a:pPr>
            <a:r>
              <a:rPr sz="2100" spc="-5" dirty="0">
                <a:solidFill>
                  <a:srgbClr val="151616"/>
                </a:solidFill>
                <a:latin typeface="Arial"/>
                <a:cs typeface="Arial"/>
              </a:rPr>
              <a:t>«активная	</a:t>
            </a:r>
            <a:r>
              <a:rPr sz="2100" dirty="0">
                <a:solidFill>
                  <a:srgbClr val="151616"/>
                </a:solidFill>
                <a:latin typeface="Arial"/>
                <a:cs typeface="Arial"/>
              </a:rPr>
              <a:t>всесторонняя</a:t>
            </a:r>
            <a:r>
              <a:rPr sz="2100" spc="415" dirty="0">
                <a:solidFill>
                  <a:srgbClr val="151616"/>
                </a:solidFill>
                <a:latin typeface="Arial"/>
                <a:cs typeface="Arial"/>
              </a:rPr>
              <a:t> </a:t>
            </a:r>
            <a:r>
              <a:rPr sz="2100" spc="-10" dirty="0">
                <a:solidFill>
                  <a:srgbClr val="151616"/>
                </a:solidFill>
                <a:latin typeface="Arial"/>
                <a:cs typeface="Arial"/>
              </a:rPr>
              <a:t>помощь	</a:t>
            </a:r>
            <a:r>
              <a:rPr sz="2100" dirty="0">
                <a:solidFill>
                  <a:srgbClr val="151616"/>
                </a:solidFill>
                <a:latin typeface="Arial"/>
                <a:cs typeface="Arial"/>
              </a:rPr>
              <a:t>пациентам,	чьи  болезни </a:t>
            </a:r>
            <a:r>
              <a:rPr sz="2100" spc="-10" dirty="0">
                <a:solidFill>
                  <a:srgbClr val="151616"/>
                </a:solidFill>
                <a:latin typeface="Arial"/>
                <a:cs typeface="Arial"/>
              </a:rPr>
              <a:t>больше не поддаются лечению, </a:t>
            </a:r>
            <a:r>
              <a:rPr sz="2100" dirty="0">
                <a:solidFill>
                  <a:srgbClr val="151616"/>
                </a:solidFill>
                <a:latin typeface="Arial"/>
                <a:cs typeface="Arial"/>
              </a:rPr>
              <a:t>первостепенной  </a:t>
            </a:r>
            <a:r>
              <a:rPr sz="2100" spc="-15" dirty="0">
                <a:solidFill>
                  <a:srgbClr val="151616"/>
                </a:solidFill>
                <a:latin typeface="Arial"/>
                <a:cs typeface="Arial"/>
              </a:rPr>
              <a:t>задачей </a:t>
            </a:r>
            <a:r>
              <a:rPr sz="2100" spc="-25" dirty="0">
                <a:solidFill>
                  <a:srgbClr val="151616"/>
                </a:solidFill>
                <a:latin typeface="Arial"/>
                <a:cs typeface="Arial"/>
              </a:rPr>
              <a:t>которой </a:t>
            </a:r>
            <a:r>
              <a:rPr sz="2100" spc="-15" dirty="0">
                <a:solidFill>
                  <a:srgbClr val="151616"/>
                </a:solidFill>
                <a:latin typeface="Arial"/>
                <a:cs typeface="Arial"/>
              </a:rPr>
              <a:t>является </a:t>
            </a:r>
            <a:r>
              <a:rPr sz="2100" spc="-5" dirty="0">
                <a:solidFill>
                  <a:srgbClr val="151616"/>
                </a:solidFill>
                <a:latin typeface="Arial"/>
                <a:cs typeface="Arial"/>
              </a:rPr>
              <a:t>купирование </a:t>
            </a:r>
            <a:r>
              <a:rPr sz="2100" spc="-10" dirty="0">
                <a:solidFill>
                  <a:srgbClr val="151616"/>
                </a:solidFill>
                <a:latin typeface="Arial"/>
                <a:cs typeface="Arial"/>
              </a:rPr>
              <a:t>боли </a:t>
            </a:r>
            <a:r>
              <a:rPr sz="2100" dirty="0">
                <a:solidFill>
                  <a:srgbClr val="151616"/>
                </a:solidFill>
                <a:latin typeface="Arial"/>
                <a:cs typeface="Arial"/>
              </a:rPr>
              <a:t>и </a:t>
            </a:r>
            <a:r>
              <a:rPr sz="2100" spc="-5" dirty="0">
                <a:solidFill>
                  <a:srgbClr val="151616"/>
                </a:solidFill>
                <a:latin typeface="Arial"/>
                <a:cs typeface="Arial"/>
              </a:rPr>
              <a:t>других  патологических	</a:t>
            </a:r>
            <a:r>
              <a:rPr sz="2100" spc="-10" dirty="0">
                <a:solidFill>
                  <a:srgbClr val="151616"/>
                </a:solidFill>
                <a:latin typeface="Arial"/>
                <a:cs typeface="Arial"/>
              </a:rPr>
              <a:t>симптомов,</a:t>
            </a:r>
            <a:r>
              <a:rPr sz="2100" spc="260" dirty="0">
                <a:solidFill>
                  <a:srgbClr val="151616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151616"/>
                </a:solidFill>
                <a:latin typeface="Arial"/>
                <a:cs typeface="Arial"/>
              </a:rPr>
              <a:t>решение		</a:t>
            </a:r>
            <a:r>
              <a:rPr sz="2100" dirty="0">
                <a:solidFill>
                  <a:srgbClr val="151616"/>
                </a:solidFill>
                <a:latin typeface="Arial"/>
                <a:cs typeface="Arial"/>
              </a:rPr>
              <a:t>социальных,  </a:t>
            </a:r>
            <a:r>
              <a:rPr sz="2100" spc="-5" dirty="0">
                <a:solidFill>
                  <a:srgbClr val="151616"/>
                </a:solidFill>
                <a:latin typeface="Arial"/>
                <a:cs typeface="Arial"/>
              </a:rPr>
              <a:t>психологических</a:t>
            </a:r>
            <a:r>
              <a:rPr sz="2100" spc="185" dirty="0">
                <a:solidFill>
                  <a:srgbClr val="151616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151616"/>
                </a:solidFill>
                <a:latin typeface="Arial"/>
                <a:cs typeface="Arial"/>
              </a:rPr>
              <a:t>и	</a:t>
            </a:r>
            <a:r>
              <a:rPr sz="2100" spc="-10" dirty="0">
                <a:solidFill>
                  <a:srgbClr val="151616"/>
                </a:solidFill>
                <a:latin typeface="Arial"/>
                <a:cs typeface="Arial"/>
              </a:rPr>
              <a:t>духовных </a:t>
            </a:r>
            <a:r>
              <a:rPr sz="2100" spc="-5" dirty="0">
                <a:solidFill>
                  <a:srgbClr val="151616"/>
                </a:solidFill>
                <a:latin typeface="Arial"/>
                <a:cs typeface="Arial"/>
              </a:rPr>
              <a:t>проблем больных»</a:t>
            </a:r>
            <a:r>
              <a:rPr sz="2100" spc="420" dirty="0">
                <a:solidFill>
                  <a:srgbClr val="151616"/>
                </a:solidFill>
                <a:latin typeface="Arial"/>
                <a:cs typeface="Arial"/>
              </a:rPr>
              <a:t> </a:t>
            </a:r>
            <a:r>
              <a:rPr sz="2100" spc="-15" dirty="0">
                <a:solidFill>
                  <a:srgbClr val="151616"/>
                </a:solidFill>
                <a:latin typeface="Arial"/>
                <a:cs typeface="Arial"/>
              </a:rPr>
              <a:t>(ВОЗ)</a:t>
            </a:r>
            <a:endParaRPr sz="21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177604" y="4939865"/>
            <a:ext cx="7345045" cy="1983105"/>
          </a:xfrm>
          <a:custGeom>
            <a:avLst/>
            <a:gdLst/>
            <a:ahLst/>
            <a:cxnLst/>
            <a:rect l="l" t="t" r="r" b="b"/>
            <a:pathLst>
              <a:path w="7345045" h="1983104">
                <a:moveTo>
                  <a:pt x="0" y="1982505"/>
                </a:moveTo>
                <a:lnTo>
                  <a:pt x="7344792" y="1982505"/>
                </a:lnTo>
                <a:lnTo>
                  <a:pt x="7344792" y="0"/>
                </a:lnTo>
                <a:lnTo>
                  <a:pt x="0" y="0"/>
                </a:lnTo>
                <a:lnTo>
                  <a:pt x="0" y="1982505"/>
                </a:lnTo>
                <a:close/>
              </a:path>
            </a:pathLst>
          </a:custGeom>
          <a:solidFill>
            <a:srgbClr val="E8F6F9">
              <a:alpha val="9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77604" y="4939865"/>
            <a:ext cx="7345045" cy="1983105"/>
          </a:xfrm>
          <a:custGeom>
            <a:avLst/>
            <a:gdLst/>
            <a:ahLst/>
            <a:cxnLst/>
            <a:rect l="l" t="t" r="r" b="b"/>
            <a:pathLst>
              <a:path w="7345045" h="1983104">
                <a:moveTo>
                  <a:pt x="0" y="1982505"/>
                </a:moveTo>
                <a:lnTo>
                  <a:pt x="7344792" y="1982505"/>
                </a:lnTo>
                <a:lnTo>
                  <a:pt x="7344792" y="0"/>
                </a:lnTo>
                <a:lnTo>
                  <a:pt x="0" y="0"/>
                </a:lnTo>
                <a:lnTo>
                  <a:pt x="0" y="1982505"/>
                </a:lnTo>
                <a:close/>
              </a:path>
            </a:pathLst>
          </a:custGeom>
          <a:ln w="35999">
            <a:solidFill>
              <a:srgbClr val="3257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44886" y="4615153"/>
            <a:ext cx="5141595" cy="649605"/>
          </a:xfrm>
          <a:custGeom>
            <a:avLst/>
            <a:gdLst/>
            <a:ahLst/>
            <a:cxnLst/>
            <a:rect l="l" t="t" r="r" b="b"/>
            <a:pathLst>
              <a:path w="5141595" h="649604">
                <a:moveTo>
                  <a:pt x="5033138" y="0"/>
                </a:moveTo>
                <a:lnTo>
                  <a:pt x="108205" y="0"/>
                </a:lnTo>
                <a:lnTo>
                  <a:pt x="66115" y="8512"/>
                </a:lnTo>
                <a:lnTo>
                  <a:pt x="31718" y="31717"/>
                </a:lnTo>
                <a:lnTo>
                  <a:pt x="8512" y="66114"/>
                </a:lnTo>
                <a:lnTo>
                  <a:pt x="0" y="108201"/>
                </a:lnTo>
                <a:lnTo>
                  <a:pt x="0" y="541144"/>
                </a:lnTo>
                <a:lnTo>
                  <a:pt x="8512" y="583307"/>
                </a:lnTo>
                <a:lnTo>
                  <a:pt x="31718" y="617741"/>
                </a:lnTo>
                <a:lnTo>
                  <a:pt x="66115" y="640960"/>
                </a:lnTo>
                <a:lnTo>
                  <a:pt x="108205" y="649475"/>
                </a:lnTo>
                <a:lnTo>
                  <a:pt x="5033138" y="649475"/>
                </a:lnTo>
                <a:lnTo>
                  <a:pt x="5075280" y="640960"/>
                </a:lnTo>
                <a:lnTo>
                  <a:pt x="5109672" y="617741"/>
                </a:lnTo>
                <a:lnTo>
                  <a:pt x="5132848" y="583307"/>
                </a:lnTo>
                <a:lnTo>
                  <a:pt x="5141343" y="541144"/>
                </a:lnTo>
                <a:lnTo>
                  <a:pt x="5141343" y="108201"/>
                </a:lnTo>
                <a:lnTo>
                  <a:pt x="5132848" y="66114"/>
                </a:lnTo>
                <a:lnTo>
                  <a:pt x="5109672" y="31717"/>
                </a:lnTo>
                <a:lnTo>
                  <a:pt x="5075280" y="8512"/>
                </a:lnTo>
                <a:lnTo>
                  <a:pt x="5033138" y="0"/>
                </a:lnTo>
                <a:close/>
              </a:path>
            </a:pathLst>
          </a:custGeom>
          <a:solidFill>
            <a:srgbClr val="3257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44886" y="4615153"/>
            <a:ext cx="5141595" cy="649605"/>
          </a:xfrm>
          <a:custGeom>
            <a:avLst/>
            <a:gdLst/>
            <a:ahLst/>
            <a:cxnLst/>
            <a:rect l="l" t="t" r="r" b="b"/>
            <a:pathLst>
              <a:path w="5141595" h="649604">
                <a:moveTo>
                  <a:pt x="0" y="108201"/>
                </a:moveTo>
                <a:lnTo>
                  <a:pt x="8512" y="66114"/>
                </a:lnTo>
                <a:lnTo>
                  <a:pt x="31718" y="31717"/>
                </a:lnTo>
                <a:lnTo>
                  <a:pt x="66115" y="8512"/>
                </a:lnTo>
                <a:lnTo>
                  <a:pt x="108205" y="0"/>
                </a:lnTo>
                <a:lnTo>
                  <a:pt x="5033138" y="0"/>
                </a:lnTo>
                <a:lnTo>
                  <a:pt x="5075280" y="8512"/>
                </a:lnTo>
                <a:lnTo>
                  <a:pt x="5109672" y="31717"/>
                </a:lnTo>
                <a:lnTo>
                  <a:pt x="5132848" y="66114"/>
                </a:lnTo>
                <a:lnTo>
                  <a:pt x="5141343" y="108201"/>
                </a:lnTo>
                <a:lnTo>
                  <a:pt x="5141343" y="541144"/>
                </a:lnTo>
                <a:lnTo>
                  <a:pt x="5132848" y="583307"/>
                </a:lnTo>
                <a:lnTo>
                  <a:pt x="5109672" y="617741"/>
                </a:lnTo>
                <a:lnTo>
                  <a:pt x="5075280" y="640960"/>
                </a:lnTo>
                <a:lnTo>
                  <a:pt x="5033138" y="649475"/>
                </a:lnTo>
                <a:lnTo>
                  <a:pt x="108205" y="649475"/>
                </a:lnTo>
                <a:lnTo>
                  <a:pt x="66115" y="640960"/>
                </a:lnTo>
                <a:lnTo>
                  <a:pt x="31718" y="617741"/>
                </a:lnTo>
                <a:lnTo>
                  <a:pt x="8512" y="583307"/>
                </a:lnTo>
                <a:lnTo>
                  <a:pt x="0" y="541144"/>
                </a:lnTo>
                <a:lnTo>
                  <a:pt x="0" y="108201"/>
                </a:lnTo>
                <a:close/>
              </a:path>
            </a:pathLst>
          </a:custGeom>
          <a:ln w="28248">
            <a:solidFill>
              <a:srgbClr val="E8F6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57565" y="4212053"/>
            <a:ext cx="0" cy="1368425"/>
          </a:xfrm>
          <a:custGeom>
            <a:avLst/>
            <a:gdLst/>
            <a:ahLst/>
            <a:cxnLst/>
            <a:rect l="l" t="t" r="r" b="b"/>
            <a:pathLst>
              <a:path h="1368425">
                <a:moveTo>
                  <a:pt x="0" y="0"/>
                </a:moveTo>
                <a:lnTo>
                  <a:pt x="0" y="1368172"/>
                </a:lnTo>
              </a:path>
            </a:pathLst>
          </a:custGeom>
          <a:ln w="28576">
            <a:solidFill>
              <a:srgbClr val="3257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57565" y="5580226"/>
            <a:ext cx="720090" cy="0"/>
          </a:xfrm>
          <a:custGeom>
            <a:avLst/>
            <a:gdLst/>
            <a:ahLst/>
            <a:cxnLst/>
            <a:rect l="l" t="t" r="r" b="b"/>
            <a:pathLst>
              <a:path w="720089">
                <a:moveTo>
                  <a:pt x="0" y="0"/>
                </a:moveTo>
                <a:lnTo>
                  <a:pt x="720039" y="0"/>
                </a:lnTo>
              </a:path>
            </a:pathLst>
          </a:custGeom>
          <a:ln w="28576">
            <a:solidFill>
              <a:srgbClr val="3257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74000" y="126950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93588"/>
                </a:moveTo>
                <a:lnTo>
                  <a:pt x="9144000" y="93588"/>
                </a:lnTo>
                <a:lnTo>
                  <a:pt x="9144000" y="0"/>
                </a:lnTo>
                <a:lnTo>
                  <a:pt x="0" y="0"/>
                </a:lnTo>
                <a:lnTo>
                  <a:pt x="0" y="935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74000" y="1374648"/>
            <a:ext cx="9144000" cy="84455"/>
          </a:xfrm>
          <a:custGeom>
            <a:avLst/>
            <a:gdLst/>
            <a:ahLst/>
            <a:cxnLst/>
            <a:rect l="l" t="t" r="r" b="b"/>
            <a:pathLst>
              <a:path w="9144000" h="84455">
                <a:moveTo>
                  <a:pt x="0" y="84301"/>
                </a:moveTo>
                <a:lnTo>
                  <a:pt x="9144000" y="84301"/>
                </a:lnTo>
                <a:lnTo>
                  <a:pt x="9144000" y="0"/>
                </a:lnTo>
                <a:lnTo>
                  <a:pt x="0" y="0"/>
                </a:lnTo>
                <a:lnTo>
                  <a:pt x="0" y="843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774000" y="220538"/>
            <a:ext cx="9144000" cy="1154430"/>
          </a:xfrm>
          <a:prstGeom prst="rect">
            <a:avLst/>
          </a:prstGeom>
          <a:solidFill>
            <a:srgbClr val="8874C8"/>
          </a:solidFill>
        </p:spPr>
        <p:txBody>
          <a:bodyPr vert="horz" wrap="square" lIns="0" tIns="146685" rIns="0" bIns="0" rtlCol="0">
            <a:spAutoFit/>
          </a:bodyPr>
          <a:lstStyle/>
          <a:p>
            <a:pPr marR="168910" algn="ctr">
              <a:lnSpc>
                <a:spcPts val="2890"/>
              </a:lnSpc>
              <a:spcBef>
                <a:spcPts val="1155"/>
              </a:spcBef>
            </a:pPr>
            <a:r>
              <a:rPr sz="2600" b="1" spc="5" dirty="0">
                <a:solidFill>
                  <a:srgbClr val="FFFFFF"/>
                </a:solidFill>
                <a:latin typeface="Arial"/>
                <a:cs typeface="Arial"/>
              </a:rPr>
              <a:t>Понятия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«паллиативная </a:t>
            </a:r>
            <a:r>
              <a:rPr sz="2600" b="1" spc="-5" dirty="0">
                <a:solidFill>
                  <a:srgbClr val="FFFFFF"/>
                </a:solidFill>
                <a:latin typeface="Arial"/>
                <a:cs typeface="Arial"/>
              </a:rPr>
              <a:t>помощь»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 и</a:t>
            </a:r>
            <a:endParaRPr sz="2600">
              <a:latin typeface="Arial"/>
              <a:cs typeface="Arial"/>
            </a:endParaRPr>
          </a:p>
          <a:p>
            <a:pPr marR="50165" algn="ctr">
              <a:lnSpc>
                <a:spcPts val="2890"/>
              </a:lnSpc>
            </a:pP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«хосписная</a:t>
            </a:r>
            <a:r>
              <a:rPr sz="2600" b="1" spc="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FFFFFF"/>
                </a:solidFill>
                <a:latin typeface="Arial"/>
                <a:cs typeface="Arial"/>
              </a:rPr>
              <a:t>помощь»</a:t>
            </a:r>
            <a:endParaRPr sz="2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97083" y="4680174"/>
            <a:ext cx="6466205" cy="20561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3990">
              <a:lnSpc>
                <a:spcPct val="100000"/>
              </a:lnSpc>
              <a:spcBef>
                <a:spcPts val="95"/>
              </a:spcBef>
            </a:pPr>
            <a:r>
              <a:rPr sz="2800" b="1" spc="-25" dirty="0">
                <a:solidFill>
                  <a:srgbClr val="E8F6F9"/>
                </a:solidFill>
                <a:latin typeface="Arial"/>
                <a:cs typeface="Arial"/>
              </a:rPr>
              <a:t>Хосписы</a:t>
            </a:r>
            <a:endParaRPr sz="2800">
              <a:latin typeface="Arial"/>
              <a:cs typeface="Arial"/>
            </a:endParaRPr>
          </a:p>
          <a:p>
            <a:pPr marL="144780" marR="5080" indent="-132080">
              <a:lnSpc>
                <a:spcPts val="2680"/>
              </a:lnSpc>
              <a:spcBef>
                <a:spcPts val="1964"/>
              </a:spcBef>
              <a:buSzPct val="91666"/>
              <a:buChar char="•"/>
              <a:tabLst>
                <a:tab pos="145415" algn="l"/>
              </a:tabLst>
            </a:pPr>
            <a:r>
              <a:rPr sz="2400" spc="-5" dirty="0">
                <a:solidFill>
                  <a:srgbClr val="151616"/>
                </a:solidFill>
                <a:latin typeface="Arial"/>
                <a:cs typeface="Arial"/>
              </a:rPr>
              <a:t>Социально-медицинские учреждения,  оказывающие квалифицированную </a:t>
            </a:r>
            <a:r>
              <a:rPr sz="2400" dirty="0">
                <a:solidFill>
                  <a:srgbClr val="151616"/>
                </a:solidFill>
                <a:latin typeface="Arial"/>
                <a:cs typeface="Arial"/>
              </a:rPr>
              <a:t>помощь  </a:t>
            </a:r>
            <a:r>
              <a:rPr sz="2400" spc="-5" dirty="0">
                <a:solidFill>
                  <a:srgbClr val="151616"/>
                </a:solidFill>
                <a:latin typeface="Arial"/>
                <a:cs typeface="Arial"/>
              </a:rPr>
              <a:t>умирающим, </a:t>
            </a:r>
            <a:r>
              <a:rPr sz="2400" spc="-15" dirty="0">
                <a:solidFill>
                  <a:srgbClr val="151616"/>
                </a:solidFill>
                <a:latin typeface="Arial"/>
                <a:cs typeface="Arial"/>
              </a:rPr>
              <a:t>обеспечивающие </a:t>
            </a:r>
            <a:r>
              <a:rPr sz="2400" dirty="0">
                <a:solidFill>
                  <a:srgbClr val="151616"/>
                </a:solidFill>
                <a:latin typeface="Arial"/>
                <a:cs typeface="Arial"/>
              </a:rPr>
              <a:t>им </a:t>
            </a:r>
            <a:r>
              <a:rPr sz="2400" spc="-10" dirty="0">
                <a:solidFill>
                  <a:srgbClr val="151616"/>
                </a:solidFill>
                <a:latin typeface="Arial"/>
                <a:cs typeface="Arial"/>
              </a:rPr>
              <a:t>«смерть </a:t>
            </a:r>
            <a:r>
              <a:rPr sz="2400" dirty="0">
                <a:solidFill>
                  <a:srgbClr val="151616"/>
                </a:solidFill>
                <a:latin typeface="Arial"/>
                <a:cs typeface="Arial"/>
              </a:rPr>
              <a:t>с  </a:t>
            </a:r>
            <a:r>
              <a:rPr sz="2400" spc="-5" dirty="0">
                <a:solidFill>
                  <a:srgbClr val="151616"/>
                </a:solidFill>
                <a:latin typeface="Arial"/>
                <a:cs typeface="Arial"/>
              </a:rPr>
              <a:t>достоинством»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812630" y="2791405"/>
            <a:ext cx="1392257" cy="12283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38803" y="1945467"/>
            <a:ext cx="4670425" cy="4495800"/>
          </a:xfrm>
          <a:custGeom>
            <a:avLst/>
            <a:gdLst/>
            <a:ahLst/>
            <a:cxnLst/>
            <a:rect l="l" t="t" r="r" b="b"/>
            <a:pathLst>
              <a:path w="4670425" h="4495800">
                <a:moveTo>
                  <a:pt x="2598479" y="4483100"/>
                </a:moveTo>
                <a:lnTo>
                  <a:pt x="2052561" y="4483100"/>
                </a:lnTo>
                <a:lnTo>
                  <a:pt x="2098369" y="4495800"/>
                </a:lnTo>
                <a:lnTo>
                  <a:pt x="2553525" y="4495800"/>
                </a:lnTo>
                <a:lnTo>
                  <a:pt x="2598479" y="4483100"/>
                </a:lnTo>
                <a:close/>
              </a:path>
              <a:path w="4670425" h="4495800">
                <a:moveTo>
                  <a:pt x="643513" y="355600"/>
                </a:moveTo>
                <a:lnTo>
                  <a:pt x="730676" y="469900"/>
                </a:lnTo>
                <a:lnTo>
                  <a:pt x="694523" y="508000"/>
                </a:lnTo>
                <a:lnTo>
                  <a:pt x="659169" y="546100"/>
                </a:lnTo>
                <a:lnTo>
                  <a:pt x="624624" y="584200"/>
                </a:lnTo>
                <a:lnTo>
                  <a:pt x="590897" y="609600"/>
                </a:lnTo>
                <a:lnTo>
                  <a:pt x="557998" y="647700"/>
                </a:lnTo>
                <a:lnTo>
                  <a:pt x="525936" y="685800"/>
                </a:lnTo>
                <a:lnTo>
                  <a:pt x="494722" y="736600"/>
                </a:lnTo>
                <a:lnTo>
                  <a:pt x="464364" y="774700"/>
                </a:lnTo>
                <a:lnTo>
                  <a:pt x="434873" y="812800"/>
                </a:lnTo>
                <a:lnTo>
                  <a:pt x="406258" y="850900"/>
                </a:lnTo>
                <a:lnTo>
                  <a:pt x="378528" y="889000"/>
                </a:lnTo>
                <a:lnTo>
                  <a:pt x="351693" y="939800"/>
                </a:lnTo>
                <a:lnTo>
                  <a:pt x="325763" y="977900"/>
                </a:lnTo>
                <a:lnTo>
                  <a:pt x="300748" y="1016000"/>
                </a:lnTo>
                <a:lnTo>
                  <a:pt x="276656" y="1066800"/>
                </a:lnTo>
                <a:lnTo>
                  <a:pt x="253498" y="1104900"/>
                </a:lnTo>
                <a:lnTo>
                  <a:pt x="231283" y="1155700"/>
                </a:lnTo>
                <a:lnTo>
                  <a:pt x="210021" y="1206500"/>
                </a:lnTo>
                <a:lnTo>
                  <a:pt x="189721" y="1244600"/>
                </a:lnTo>
                <a:lnTo>
                  <a:pt x="170394" y="1295400"/>
                </a:lnTo>
                <a:lnTo>
                  <a:pt x="152787" y="1333500"/>
                </a:lnTo>
                <a:lnTo>
                  <a:pt x="136170" y="1384300"/>
                </a:lnTo>
                <a:lnTo>
                  <a:pt x="120537" y="1422400"/>
                </a:lnTo>
                <a:lnTo>
                  <a:pt x="105883" y="1473200"/>
                </a:lnTo>
                <a:lnTo>
                  <a:pt x="92203" y="1524000"/>
                </a:lnTo>
                <a:lnTo>
                  <a:pt x="79491" y="1562100"/>
                </a:lnTo>
                <a:lnTo>
                  <a:pt x="67742" y="1612900"/>
                </a:lnTo>
                <a:lnTo>
                  <a:pt x="56951" y="1651000"/>
                </a:lnTo>
                <a:lnTo>
                  <a:pt x="47113" y="1701800"/>
                </a:lnTo>
                <a:lnTo>
                  <a:pt x="38223" y="1752600"/>
                </a:lnTo>
                <a:lnTo>
                  <a:pt x="30275" y="1790700"/>
                </a:lnTo>
                <a:lnTo>
                  <a:pt x="23265" y="1841500"/>
                </a:lnTo>
                <a:lnTo>
                  <a:pt x="17187" y="1879600"/>
                </a:lnTo>
                <a:lnTo>
                  <a:pt x="12035" y="1930400"/>
                </a:lnTo>
                <a:lnTo>
                  <a:pt x="7805" y="1981200"/>
                </a:lnTo>
                <a:lnTo>
                  <a:pt x="4492" y="2019300"/>
                </a:lnTo>
                <a:lnTo>
                  <a:pt x="2090" y="2070100"/>
                </a:lnTo>
                <a:lnTo>
                  <a:pt x="594" y="2108200"/>
                </a:lnTo>
                <a:lnTo>
                  <a:pt x="0" y="2159000"/>
                </a:lnTo>
                <a:lnTo>
                  <a:pt x="300" y="2209800"/>
                </a:lnTo>
                <a:lnTo>
                  <a:pt x="1492" y="2247900"/>
                </a:lnTo>
                <a:lnTo>
                  <a:pt x="3568" y="2298700"/>
                </a:lnTo>
                <a:lnTo>
                  <a:pt x="6525" y="2336800"/>
                </a:lnTo>
                <a:lnTo>
                  <a:pt x="10357" y="2387600"/>
                </a:lnTo>
                <a:lnTo>
                  <a:pt x="15059" y="2425700"/>
                </a:lnTo>
                <a:lnTo>
                  <a:pt x="20625" y="2476500"/>
                </a:lnTo>
                <a:lnTo>
                  <a:pt x="27050" y="2514600"/>
                </a:lnTo>
                <a:lnTo>
                  <a:pt x="34330" y="2565400"/>
                </a:lnTo>
                <a:lnTo>
                  <a:pt x="42459" y="2603500"/>
                </a:lnTo>
                <a:lnTo>
                  <a:pt x="51431" y="2654300"/>
                </a:lnTo>
                <a:lnTo>
                  <a:pt x="61242" y="2692400"/>
                </a:lnTo>
                <a:lnTo>
                  <a:pt x="71887" y="2743200"/>
                </a:lnTo>
                <a:lnTo>
                  <a:pt x="83360" y="2781300"/>
                </a:lnTo>
                <a:lnTo>
                  <a:pt x="95655" y="2832100"/>
                </a:lnTo>
                <a:lnTo>
                  <a:pt x="108769" y="2870200"/>
                </a:lnTo>
                <a:lnTo>
                  <a:pt x="122695" y="2908300"/>
                </a:lnTo>
                <a:lnTo>
                  <a:pt x="137429" y="2959100"/>
                </a:lnTo>
                <a:lnTo>
                  <a:pt x="152965" y="2997200"/>
                </a:lnTo>
                <a:lnTo>
                  <a:pt x="169298" y="3035300"/>
                </a:lnTo>
                <a:lnTo>
                  <a:pt x="186422" y="3086100"/>
                </a:lnTo>
                <a:lnTo>
                  <a:pt x="204334" y="3124200"/>
                </a:lnTo>
                <a:lnTo>
                  <a:pt x="223027" y="3162300"/>
                </a:lnTo>
                <a:lnTo>
                  <a:pt x="242496" y="3200400"/>
                </a:lnTo>
                <a:lnTo>
                  <a:pt x="262736" y="3238500"/>
                </a:lnTo>
                <a:lnTo>
                  <a:pt x="283742" y="3276600"/>
                </a:lnTo>
                <a:lnTo>
                  <a:pt x="305509" y="3314700"/>
                </a:lnTo>
                <a:lnTo>
                  <a:pt x="328032" y="3365500"/>
                </a:lnTo>
                <a:lnTo>
                  <a:pt x="351304" y="3403600"/>
                </a:lnTo>
                <a:lnTo>
                  <a:pt x="375322" y="3441700"/>
                </a:lnTo>
                <a:lnTo>
                  <a:pt x="400080" y="3479800"/>
                </a:lnTo>
                <a:lnTo>
                  <a:pt x="425572" y="3505200"/>
                </a:lnTo>
                <a:lnTo>
                  <a:pt x="451794" y="3543300"/>
                </a:lnTo>
                <a:lnTo>
                  <a:pt x="478741" y="3581400"/>
                </a:lnTo>
                <a:lnTo>
                  <a:pt x="506406" y="3619500"/>
                </a:lnTo>
                <a:lnTo>
                  <a:pt x="534785" y="3657600"/>
                </a:lnTo>
                <a:lnTo>
                  <a:pt x="563874" y="3683000"/>
                </a:lnTo>
                <a:lnTo>
                  <a:pt x="593665" y="3721100"/>
                </a:lnTo>
                <a:lnTo>
                  <a:pt x="624155" y="3759200"/>
                </a:lnTo>
                <a:lnTo>
                  <a:pt x="655339" y="3784600"/>
                </a:lnTo>
                <a:lnTo>
                  <a:pt x="687210" y="3822700"/>
                </a:lnTo>
                <a:lnTo>
                  <a:pt x="719764" y="3848100"/>
                </a:lnTo>
                <a:lnTo>
                  <a:pt x="752995" y="3886200"/>
                </a:lnTo>
                <a:lnTo>
                  <a:pt x="786899" y="3911600"/>
                </a:lnTo>
                <a:lnTo>
                  <a:pt x="821471" y="3949700"/>
                </a:lnTo>
                <a:lnTo>
                  <a:pt x="856704" y="3975100"/>
                </a:lnTo>
                <a:lnTo>
                  <a:pt x="892594" y="4000500"/>
                </a:lnTo>
                <a:lnTo>
                  <a:pt x="929136" y="4025900"/>
                </a:lnTo>
                <a:lnTo>
                  <a:pt x="966324" y="4064000"/>
                </a:lnTo>
                <a:lnTo>
                  <a:pt x="1004153" y="4089400"/>
                </a:lnTo>
                <a:lnTo>
                  <a:pt x="1042619" y="4114800"/>
                </a:lnTo>
                <a:lnTo>
                  <a:pt x="1081715" y="4140200"/>
                </a:lnTo>
                <a:lnTo>
                  <a:pt x="1161779" y="4191000"/>
                </a:lnTo>
                <a:lnTo>
                  <a:pt x="1202737" y="4203700"/>
                </a:lnTo>
                <a:lnTo>
                  <a:pt x="1244304" y="4229100"/>
                </a:lnTo>
                <a:lnTo>
                  <a:pt x="1329249" y="4279900"/>
                </a:lnTo>
                <a:lnTo>
                  <a:pt x="1372616" y="4292600"/>
                </a:lnTo>
                <a:lnTo>
                  <a:pt x="1416572" y="4318000"/>
                </a:lnTo>
                <a:lnTo>
                  <a:pt x="1506023" y="4343400"/>
                </a:lnTo>
                <a:lnTo>
                  <a:pt x="1551076" y="4368800"/>
                </a:lnTo>
                <a:lnTo>
                  <a:pt x="1869408" y="4457700"/>
                </a:lnTo>
                <a:lnTo>
                  <a:pt x="1915160" y="4457700"/>
                </a:lnTo>
                <a:lnTo>
                  <a:pt x="2006749" y="4483100"/>
                </a:lnTo>
                <a:lnTo>
                  <a:pt x="2643283" y="4483100"/>
                </a:lnTo>
                <a:lnTo>
                  <a:pt x="2687923" y="4470400"/>
                </a:lnTo>
                <a:lnTo>
                  <a:pt x="2732388" y="4470400"/>
                </a:lnTo>
                <a:lnTo>
                  <a:pt x="2820742" y="4445000"/>
                </a:lnTo>
                <a:lnTo>
                  <a:pt x="2864608" y="4445000"/>
                </a:lnTo>
                <a:lnTo>
                  <a:pt x="3122663" y="4368800"/>
                </a:lnTo>
                <a:lnTo>
                  <a:pt x="3164702" y="4343400"/>
                </a:lnTo>
                <a:lnTo>
                  <a:pt x="3247838" y="4318000"/>
                </a:lnTo>
                <a:lnTo>
                  <a:pt x="3288911" y="4292600"/>
                </a:lnTo>
                <a:lnTo>
                  <a:pt x="3329638" y="4279900"/>
                </a:lnTo>
                <a:lnTo>
                  <a:pt x="3370005" y="4254500"/>
                </a:lnTo>
                <a:lnTo>
                  <a:pt x="3410002" y="4241800"/>
                </a:lnTo>
                <a:lnTo>
                  <a:pt x="2232987" y="4241800"/>
                </a:lnTo>
                <a:lnTo>
                  <a:pt x="2188218" y="4229100"/>
                </a:lnTo>
                <a:lnTo>
                  <a:pt x="2098873" y="4229100"/>
                </a:lnTo>
                <a:lnTo>
                  <a:pt x="2054329" y="4216400"/>
                </a:lnTo>
                <a:lnTo>
                  <a:pt x="2009895" y="4216400"/>
                </a:lnTo>
                <a:lnTo>
                  <a:pt x="1965587" y="4203700"/>
                </a:lnTo>
                <a:lnTo>
                  <a:pt x="1921422" y="4203700"/>
                </a:lnTo>
                <a:lnTo>
                  <a:pt x="1575263" y="4102100"/>
                </a:lnTo>
                <a:lnTo>
                  <a:pt x="1533142" y="4076700"/>
                </a:lnTo>
                <a:lnTo>
                  <a:pt x="1491332" y="4064000"/>
                </a:lnTo>
                <a:lnTo>
                  <a:pt x="1449851" y="4038600"/>
                </a:lnTo>
                <a:lnTo>
                  <a:pt x="1408715" y="4025900"/>
                </a:lnTo>
                <a:lnTo>
                  <a:pt x="1327545" y="3975100"/>
                </a:lnTo>
                <a:lnTo>
                  <a:pt x="1287546" y="3962400"/>
                </a:lnTo>
                <a:lnTo>
                  <a:pt x="1208803" y="3911600"/>
                </a:lnTo>
                <a:lnTo>
                  <a:pt x="1131845" y="3860800"/>
                </a:lnTo>
                <a:lnTo>
                  <a:pt x="1094078" y="3822700"/>
                </a:lnTo>
                <a:lnTo>
                  <a:pt x="1020053" y="3771900"/>
                </a:lnTo>
                <a:lnTo>
                  <a:pt x="983828" y="3733800"/>
                </a:lnTo>
                <a:lnTo>
                  <a:pt x="948150" y="3708400"/>
                </a:lnTo>
                <a:lnTo>
                  <a:pt x="913038" y="3670300"/>
                </a:lnTo>
                <a:lnTo>
                  <a:pt x="878506" y="3644900"/>
                </a:lnTo>
                <a:lnTo>
                  <a:pt x="844573" y="3606800"/>
                </a:lnTo>
                <a:lnTo>
                  <a:pt x="811426" y="3568700"/>
                </a:lnTo>
                <a:lnTo>
                  <a:pt x="779251" y="3543300"/>
                </a:lnTo>
                <a:lnTo>
                  <a:pt x="748051" y="3505200"/>
                </a:lnTo>
                <a:lnTo>
                  <a:pt x="717823" y="3467100"/>
                </a:lnTo>
                <a:lnTo>
                  <a:pt x="688568" y="3429000"/>
                </a:lnTo>
                <a:lnTo>
                  <a:pt x="660285" y="3390900"/>
                </a:lnTo>
                <a:lnTo>
                  <a:pt x="632974" y="3352800"/>
                </a:lnTo>
                <a:lnTo>
                  <a:pt x="606635" y="3314700"/>
                </a:lnTo>
                <a:lnTo>
                  <a:pt x="581267" y="3276600"/>
                </a:lnTo>
                <a:lnTo>
                  <a:pt x="556871" y="3238500"/>
                </a:lnTo>
                <a:lnTo>
                  <a:pt x="533446" y="3200400"/>
                </a:lnTo>
                <a:lnTo>
                  <a:pt x="510991" y="3149600"/>
                </a:lnTo>
                <a:lnTo>
                  <a:pt x="489507" y="3111500"/>
                </a:lnTo>
                <a:lnTo>
                  <a:pt x="468992" y="3073400"/>
                </a:lnTo>
                <a:lnTo>
                  <a:pt x="449448" y="3035300"/>
                </a:lnTo>
                <a:lnTo>
                  <a:pt x="430873" y="2984500"/>
                </a:lnTo>
                <a:lnTo>
                  <a:pt x="413267" y="2946400"/>
                </a:lnTo>
                <a:lnTo>
                  <a:pt x="396630" y="2908300"/>
                </a:lnTo>
                <a:lnTo>
                  <a:pt x="380962" y="2857500"/>
                </a:lnTo>
                <a:lnTo>
                  <a:pt x="366262" y="2819400"/>
                </a:lnTo>
                <a:lnTo>
                  <a:pt x="352530" y="2781300"/>
                </a:lnTo>
                <a:lnTo>
                  <a:pt x="339766" y="2730500"/>
                </a:lnTo>
                <a:lnTo>
                  <a:pt x="327969" y="2692400"/>
                </a:lnTo>
                <a:lnTo>
                  <a:pt x="317140" y="2641600"/>
                </a:lnTo>
                <a:lnTo>
                  <a:pt x="307278" y="2603500"/>
                </a:lnTo>
                <a:lnTo>
                  <a:pt x="298382" y="2552700"/>
                </a:lnTo>
                <a:lnTo>
                  <a:pt x="290452" y="2514600"/>
                </a:lnTo>
                <a:lnTo>
                  <a:pt x="283489" y="2463800"/>
                </a:lnTo>
                <a:lnTo>
                  <a:pt x="277491" y="2425700"/>
                </a:lnTo>
                <a:lnTo>
                  <a:pt x="272459" y="2374900"/>
                </a:lnTo>
                <a:lnTo>
                  <a:pt x="268392" y="2336800"/>
                </a:lnTo>
                <a:lnTo>
                  <a:pt x="265289" y="2286000"/>
                </a:lnTo>
                <a:lnTo>
                  <a:pt x="263152" y="2247900"/>
                </a:lnTo>
                <a:lnTo>
                  <a:pt x="261979" y="2197100"/>
                </a:lnTo>
                <a:lnTo>
                  <a:pt x="261769" y="2159000"/>
                </a:lnTo>
                <a:lnTo>
                  <a:pt x="262524" y="2108200"/>
                </a:lnTo>
                <a:lnTo>
                  <a:pt x="264242" y="2070100"/>
                </a:lnTo>
                <a:lnTo>
                  <a:pt x="266923" y="2019300"/>
                </a:lnTo>
                <a:lnTo>
                  <a:pt x="270567" y="1981200"/>
                </a:lnTo>
                <a:lnTo>
                  <a:pt x="275174" y="1930400"/>
                </a:lnTo>
                <a:lnTo>
                  <a:pt x="280743" y="1892300"/>
                </a:lnTo>
                <a:lnTo>
                  <a:pt x="287274" y="1841500"/>
                </a:lnTo>
                <a:lnTo>
                  <a:pt x="294767" y="1803400"/>
                </a:lnTo>
                <a:lnTo>
                  <a:pt x="303221" y="1752600"/>
                </a:lnTo>
                <a:lnTo>
                  <a:pt x="312636" y="1714500"/>
                </a:lnTo>
                <a:lnTo>
                  <a:pt x="323012" y="1663700"/>
                </a:lnTo>
                <a:lnTo>
                  <a:pt x="334349" y="1625600"/>
                </a:lnTo>
                <a:lnTo>
                  <a:pt x="346646" y="1574800"/>
                </a:lnTo>
                <a:lnTo>
                  <a:pt x="359904" y="1536700"/>
                </a:lnTo>
                <a:lnTo>
                  <a:pt x="374120" y="1498600"/>
                </a:lnTo>
                <a:lnTo>
                  <a:pt x="389297" y="1447800"/>
                </a:lnTo>
                <a:lnTo>
                  <a:pt x="405432" y="1409700"/>
                </a:lnTo>
                <a:lnTo>
                  <a:pt x="422527" y="1358900"/>
                </a:lnTo>
                <a:lnTo>
                  <a:pt x="440580" y="1320800"/>
                </a:lnTo>
                <a:lnTo>
                  <a:pt x="459591" y="1282700"/>
                </a:lnTo>
                <a:lnTo>
                  <a:pt x="479560" y="1244600"/>
                </a:lnTo>
                <a:lnTo>
                  <a:pt x="500487" y="1193800"/>
                </a:lnTo>
                <a:lnTo>
                  <a:pt x="522371" y="1155700"/>
                </a:lnTo>
                <a:lnTo>
                  <a:pt x="545213" y="1117600"/>
                </a:lnTo>
                <a:lnTo>
                  <a:pt x="569011" y="1079500"/>
                </a:lnTo>
                <a:lnTo>
                  <a:pt x="593766" y="1041400"/>
                </a:lnTo>
                <a:lnTo>
                  <a:pt x="619478" y="1003300"/>
                </a:lnTo>
                <a:lnTo>
                  <a:pt x="646145" y="965200"/>
                </a:lnTo>
                <a:lnTo>
                  <a:pt x="673768" y="927100"/>
                </a:lnTo>
                <a:lnTo>
                  <a:pt x="702346" y="889000"/>
                </a:lnTo>
                <a:lnTo>
                  <a:pt x="731880" y="850900"/>
                </a:lnTo>
                <a:lnTo>
                  <a:pt x="762368" y="812800"/>
                </a:lnTo>
                <a:lnTo>
                  <a:pt x="793811" y="774700"/>
                </a:lnTo>
                <a:lnTo>
                  <a:pt x="826208" y="749300"/>
                </a:lnTo>
                <a:lnTo>
                  <a:pt x="859559" y="711200"/>
                </a:lnTo>
                <a:lnTo>
                  <a:pt x="893864" y="673100"/>
                </a:lnTo>
                <a:lnTo>
                  <a:pt x="975082" y="673100"/>
                </a:lnTo>
                <a:lnTo>
                  <a:pt x="963200" y="444500"/>
                </a:lnTo>
                <a:lnTo>
                  <a:pt x="643513" y="355600"/>
                </a:lnTo>
                <a:close/>
              </a:path>
              <a:path w="4670425" h="4495800">
                <a:moveTo>
                  <a:pt x="3209078" y="0"/>
                </a:moveTo>
                <a:lnTo>
                  <a:pt x="3111335" y="241300"/>
                </a:lnTo>
                <a:lnTo>
                  <a:pt x="3158560" y="266700"/>
                </a:lnTo>
                <a:lnTo>
                  <a:pt x="3205231" y="279400"/>
                </a:lnTo>
                <a:lnTo>
                  <a:pt x="3251328" y="304800"/>
                </a:lnTo>
                <a:lnTo>
                  <a:pt x="3341725" y="355600"/>
                </a:lnTo>
                <a:lnTo>
                  <a:pt x="3429594" y="406400"/>
                </a:lnTo>
                <a:lnTo>
                  <a:pt x="3514782" y="457200"/>
                </a:lnTo>
                <a:lnTo>
                  <a:pt x="3556322" y="495300"/>
                </a:lnTo>
                <a:lnTo>
                  <a:pt x="3597134" y="520700"/>
                </a:lnTo>
                <a:lnTo>
                  <a:pt x="3637197" y="558800"/>
                </a:lnTo>
                <a:lnTo>
                  <a:pt x="3676493" y="584200"/>
                </a:lnTo>
                <a:lnTo>
                  <a:pt x="3715003" y="622300"/>
                </a:lnTo>
                <a:lnTo>
                  <a:pt x="3752706" y="647700"/>
                </a:lnTo>
                <a:lnTo>
                  <a:pt x="3789584" y="685800"/>
                </a:lnTo>
                <a:lnTo>
                  <a:pt x="3825617" y="723900"/>
                </a:lnTo>
                <a:lnTo>
                  <a:pt x="3858765" y="762000"/>
                </a:lnTo>
                <a:lnTo>
                  <a:pt x="3890939" y="800100"/>
                </a:lnTo>
                <a:lnTo>
                  <a:pt x="3922139" y="838200"/>
                </a:lnTo>
                <a:lnTo>
                  <a:pt x="3952367" y="863600"/>
                </a:lnTo>
                <a:lnTo>
                  <a:pt x="3981622" y="901700"/>
                </a:lnTo>
                <a:lnTo>
                  <a:pt x="4009905" y="939800"/>
                </a:lnTo>
                <a:lnTo>
                  <a:pt x="4037216" y="977900"/>
                </a:lnTo>
                <a:lnTo>
                  <a:pt x="4063555" y="1016000"/>
                </a:lnTo>
                <a:lnTo>
                  <a:pt x="4088922" y="1054100"/>
                </a:lnTo>
                <a:lnTo>
                  <a:pt x="4113318" y="1104900"/>
                </a:lnTo>
                <a:lnTo>
                  <a:pt x="4136743" y="1143000"/>
                </a:lnTo>
                <a:lnTo>
                  <a:pt x="4159198" y="1181100"/>
                </a:lnTo>
                <a:lnTo>
                  <a:pt x="4180682" y="1219200"/>
                </a:lnTo>
                <a:lnTo>
                  <a:pt x="4201197" y="1257300"/>
                </a:lnTo>
                <a:lnTo>
                  <a:pt x="4220741" y="1308100"/>
                </a:lnTo>
                <a:lnTo>
                  <a:pt x="4239316" y="1346200"/>
                </a:lnTo>
                <a:lnTo>
                  <a:pt x="4256922" y="1384300"/>
                </a:lnTo>
                <a:lnTo>
                  <a:pt x="4273559" y="1435100"/>
                </a:lnTo>
                <a:lnTo>
                  <a:pt x="4289227" y="1473200"/>
                </a:lnTo>
                <a:lnTo>
                  <a:pt x="4303927" y="1511300"/>
                </a:lnTo>
                <a:lnTo>
                  <a:pt x="4317659" y="1562100"/>
                </a:lnTo>
                <a:lnTo>
                  <a:pt x="4330423" y="1600200"/>
                </a:lnTo>
                <a:lnTo>
                  <a:pt x="4342219" y="1651000"/>
                </a:lnTo>
                <a:lnTo>
                  <a:pt x="4353049" y="1689100"/>
                </a:lnTo>
                <a:lnTo>
                  <a:pt x="4362911" y="1739900"/>
                </a:lnTo>
                <a:lnTo>
                  <a:pt x="4371807" y="1778000"/>
                </a:lnTo>
                <a:lnTo>
                  <a:pt x="4379737" y="1816100"/>
                </a:lnTo>
                <a:lnTo>
                  <a:pt x="4386700" y="1866900"/>
                </a:lnTo>
                <a:lnTo>
                  <a:pt x="4392698" y="1905000"/>
                </a:lnTo>
                <a:lnTo>
                  <a:pt x="4397730" y="1955800"/>
                </a:lnTo>
                <a:lnTo>
                  <a:pt x="4401797" y="2006600"/>
                </a:lnTo>
                <a:lnTo>
                  <a:pt x="4404899" y="2044700"/>
                </a:lnTo>
                <a:lnTo>
                  <a:pt x="4407037" y="2095500"/>
                </a:lnTo>
                <a:lnTo>
                  <a:pt x="4408210" y="2133600"/>
                </a:lnTo>
                <a:lnTo>
                  <a:pt x="4408419" y="2184400"/>
                </a:lnTo>
                <a:lnTo>
                  <a:pt x="4407665" y="2222500"/>
                </a:lnTo>
                <a:lnTo>
                  <a:pt x="4405947" y="2273300"/>
                </a:lnTo>
                <a:lnTo>
                  <a:pt x="4403266" y="2311400"/>
                </a:lnTo>
                <a:lnTo>
                  <a:pt x="4399621" y="2362200"/>
                </a:lnTo>
                <a:lnTo>
                  <a:pt x="4395015" y="2400300"/>
                </a:lnTo>
                <a:lnTo>
                  <a:pt x="4389446" y="2451100"/>
                </a:lnTo>
                <a:lnTo>
                  <a:pt x="4382915" y="2489200"/>
                </a:lnTo>
                <a:lnTo>
                  <a:pt x="4375422" y="2540000"/>
                </a:lnTo>
                <a:lnTo>
                  <a:pt x="4366968" y="2578100"/>
                </a:lnTo>
                <a:lnTo>
                  <a:pt x="4357552" y="2628900"/>
                </a:lnTo>
                <a:lnTo>
                  <a:pt x="4347176" y="2667000"/>
                </a:lnTo>
                <a:lnTo>
                  <a:pt x="4335839" y="2717800"/>
                </a:lnTo>
                <a:lnTo>
                  <a:pt x="4323542" y="2755900"/>
                </a:lnTo>
                <a:lnTo>
                  <a:pt x="4310285" y="2794000"/>
                </a:lnTo>
                <a:lnTo>
                  <a:pt x="4296068" y="2844800"/>
                </a:lnTo>
                <a:lnTo>
                  <a:pt x="4280892" y="2882900"/>
                </a:lnTo>
                <a:lnTo>
                  <a:pt x="4264756" y="2921000"/>
                </a:lnTo>
                <a:lnTo>
                  <a:pt x="4247662" y="2971800"/>
                </a:lnTo>
                <a:lnTo>
                  <a:pt x="4229609" y="3009900"/>
                </a:lnTo>
                <a:lnTo>
                  <a:pt x="4210597" y="3048000"/>
                </a:lnTo>
                <a:lnTo>
                  <a:pt x="4190628" y="3098800"/>
                </a:lnTo>
                <a:lnTo>
                  <a:pt x="4169701" y="3136900"/>
                </a:lnTo>
                <a:lnTo>
                  <a:pt x="4147817" y="3175000"/>
                </a:lnTo>
                <a:lnTo>
                  <a:pt x="4124975" y="3213100"/>
                </a:lnTo>
                <a:lnTo>
                  <a:pt x="4101177" y="3251200"/>
                </a:lnTo>
                <a:lnTo>
                  <a:pt x="4076422" y="3289300"/>
                </a:lnTo>
                <a:lnTo>
                  <a:pt x="4050710" y="3327400"/>
                </a:lnTo>
                <a:lnTo>
                  <a:pt x="4024043" y="3365500"/>
                </a:lnTo>
                <a:lnTo>
                  <a:pt x="3996420" y="3403600"/>
                </a:lnTo>
                <a:lnTo>
                  <a:pt x="3967841" y="3441700"/>
                </a:lnTo>
                <a:lnTo>
                  <a:pt x="3938308" y="3479800"/>
                </a:lnTo>
                <a:lnTo>
                  <a:pt x="3907819" y="3517900"/>
                </a:lnTo>
                <a:lnTo>
                  <a:pt x="3876376" y="3556000"/>
                </a:lnTo>
                <a:lnTo>
                  <a:pt x="3843979" y="3594100"/>
                </a:lnTo>
                <a:lnTo>
                  <a:pt x="3810627" y="3619500"/>
                </a:lnTo>
                <a:lnTo>
                  <a:pt x="3776322" y="3657600"/>
                </a:lnTo>
                <a:lnTo>
                  <a:pt x="3741252" y="3695700"/>
                </a:lnTo>
                <a:lnTo>
                  <a:pt x="3705617" y="3721100"/>
                </a:lnTo>
                <a:lnTo>
                  <a:pt x="3669432" y="3759200"/>
                </a:lnTo>
                <a:lnTo>
                  <a:pt x="3595483" y="3810000"/>
                </a:lnTo>
                <a:lnTo>
                  <a:pt x="3557753" y="3848100"/>
                </a:lnTo>
                <a:lnTo>
                  <a:pt x="3519541" y="3873500"/>
                </a:lnTo>
                <a:lnTo>
                  <a:pt x="3441740" y="3924300"/>
                </a:lnTo>
                <a:lnTo>
                  <a:pt x="3362216" y="3975100"/>
                </a:lnTo>
                <a:lnTo>
                  <a:pt x="3321850" y="3987800"/>
                </a:lnTo>
                <a:lnTo>
                  <a:pt x="3239994" y="4038600"/>
                </a:lnTo>
                <a:lnTo>
                  <a:pt x="3198538" y="4051300"/>
                </a:lnTo>
                <a:lnTo>
                  <a:pt x="3156752" y="4076700"/>
                </a:lnTo>
                <a:lnTo>
                  <a:pt x="3072259" y="4102100"/>
                </a:lnTo>
                <a:lnTo>
                  <a:pt x="3029586" y="4127500"/>
                </a:lnTo>
                <a:lnTo>
                  <a:pt x="2812624" y="4191000"/>
                </a:lnTo>
                <a:lnTo>
                  <a:pt x="2768631" y="4191000"/>
                </a:lnTo>
                <a:lnTo>
                  <a:pt x="2680179" y="4216400"/>
                </a:lnTo>
                <a:lnTo>
                  <a:pt x="2635754" y="4216400"/>
                </a:lnTo>
                <a:lnTo>
                  <a:pt x="2591218" y="4229100"/>
                </a:lnTo>
                <a:lnTo>
                  <a:pt x="2501884" y="4229100"/>
                </a:lnTo>
                <a:lnTo>
                  <a:pt x="2457118" y="4241800"/>
                </a:lnTo>
                <a:lnTo>
                  <a:pt x="3410002" y="4241800"/>
                </a:lnTo>
                <a:lnTo>
                  <a:pt x="3488835" y="4191000"/>
                </a:lnTo>
                <a:lnTo>
                  <a:pt x="3527646" y="4178300"/>
                </a:lnTo>
                <a:lnTo>
                  <a:pt x="3603996" y="4127500"/>
                </a:lnTo>
                <a:lnTo>
                  <a:pt x="3678570" y="4076700"/>
                </a:lnTo>
                <a:lnTo>
                  <a:pt x="3751269" y="4025900"/>
                </a:lnTo>
                <a:lnTo>
                  <a:pt x="3786885" y="4000500"/>
                </a:lnTo>
                <a:lnTo>
                  <a:pt x="3821995" y="3962400"/>
                </a:lnTo>
                <a:lnTo>
                  <a:pt x="3856588" y="3937000"/>
                </a:lnTo>
                <a:lnTo>
                  <a:pt x="3890652" y="3911600"/>
                </a:lnTo>
                <a:lnTo>
                  <a:pt x="3924173" y="3873500"/>
                </a:lnTo>
                <a:lnTo>
                  <a:pt x="3957141" y="3848100"/>
                </a:lnTo>
                <a:lnTo>
                  <a:pt x="3989541" y="3810000"/>
                </a:lnTo>
                <a:lnTo>
                  <a:pt x="4021364" y="3784600"/>
                </a:lnTo>
                <a:lnTo>
                  <a:pt x="4052595" y="3746500"/>
                </a:lnTo>
                <a:lnTo>
                  <a:pt x="4083223" y="3721100"/>
                </a:lnTo>
                <a:lnTo>
                  <a:pt x="4113237" y="3683000"/>
                </a:lnTo>
                <a:lnTo>
                  <a:pt x="4142622" y="3644900"/>
                </a:lnTo>
                <a:lnTo>
                  <a:pt x="4171368" y="3606800"/>
                </a:lnTo>
                <a:lnTo>
                  <a:pt x="4199462" y="3568700"/>
                </a:lnTo>
                <a:lnTo>
                  <a:pt x="4226892" y="3530600"/>
                </a:lnTo>
                <a:lnTo>
                  <a:pt x="4253645" y="3492500"/>
                </a:lnTo>
                <a:lnTo>
                  <a:pt x="4279710" y="3454400"/>
                </a:lnTo>
                <a:lnTo>
                  <a:pt x="4305074" y="3416300"/>
                </a:lnTo>
                <a:lnTo>
                  <a:pt x="4329725" y="3378200"/>
                </a:lnTo>
                <a:lnTo>
                  <a:pt x="4353651" y="3340100"/>
                </a:lnTo>
                <a:lnTo>
                  <a:pt x="4376839" y="3302000"/>
                </a:lnTo>
                <a:lnTo>
                  <a:pt x="4399277" y="3263900"/>
                </a:lnTo>
                <a:lnTo>
                  <a:pt x="4420954" y="3213100"/>
                </a:lnTo>
                <a:lnTo>
                  <a:pt x="4441856" y="3175000"/>
                </a:lnTo>
                <a:lnTo>
                  <a:pt x="4461973" y="3124200"/>
                </a:lnTo>
                <a:lnTo>
                  <a:pt x="4481290" y="3086100"/>
                </a:lnTo>
                <a:lnTo>
                  <a:pt x="4499797" y="3035300"/>
                </a:lnTo>
                <a:lnTo>
                  <a:pt x="4517403" y="2997200"/>
                </a:lnTo>
                <a:lnTo>
                  <a:pt x="4534020" y="2946400"/>
                </a:lnTo>
                <a:lnTo>
                  <a:pt x="4549653" y="2908300"/>
                </a:lnTo>
                <a:lnTo>
                  <a:pt x="4564307" y="2857500"/>
                </a:lnTo>
                <a:lnTo>
                  <a:pt x="4577987" y="2819400"/>
                </a:lnTo>
                <a:lnTo>
                  <a:pt x="4590699" y="2768600"/>
                </a:lnTo>
                <a:lnTo>
                  <a:pt x="4602448" y="2717800"/>
                </a:lnTo>
                <a:lnTo>
                  <a:pt x="4613238" y="2679700"/>
                </a:lnTo>
                <a:lnTo>
                  <a:pt x="4623076" y="2628900"/>
                </a:lnTo>
                <a:lnTo>
                  <a:pt x="4631966" y="2590800"/>
                </a:lnTo>
                <a:lnTo>
                  <a:pt x="4639914" y="2540000"/>
                </a:lnTo>
                <a:lnTo>
                  <a:pt x="4646924" y="2489200"/>
                </a:lnTo>
                <a:lnTo>
                  <a:pt x="4653003" y="2451100"/>
                </a:lnTo>
                <a:lnTo>
                  <a:pt x="4658154" y="2400300"/>
                </a:lnTo>
                <a:lnTo>
                  <a:pt x="4662384" y="2362200"/>
                </a:lnTo>
                <a:lnTo>
                  <a:pt x="4665697" y="2311400"/>
                </a:lnTo>
                <a:lnTo>
                  <a:pt x="4668099" y="2260600"/>
                </a:lnTo>
                <a:lnTo>
                  <a:pt x="4669595" y="2222500"/>
                </a:lnTo>
                <a:lnTo>
                  <a:pt x="4670189" y="2171700"/>
                </a:lnTo>
                <a:lnTo>
                  <a:pt x="4669889" y="2133600"/>
                </a:lnTo>
                <a:lnTo>
                  <a:pt x="4668697" y="2082800"/>
                </a:lnTo>
                <a:lnTo>
                  <a:pt x="4666620" y="2044700"/>
                </a:lnTo>
                <a:lnTo>
                  <a:pt x="4663664" y="1993900"/>
                </a:lnTo>
                <a:lnTo>
                  <a:pt x="4659832" y="1943100"/>
                </a:lnTo>
                <a:lnTo>
                  <a:pt x="4655130" y="1905000"/>
                </a:lnTo>
                <a:lnTo>
                  <a:pt x="4649564" y="1854200"/>
                </a:lnTo>
                <a:lnTo>
                  <a:pt x="4643138" y="1816100"/>
                </a:lnTo>
                <a:lnTo>
                  <a:pt x="4635859" y="1765300"/>
                </a:lnTo>
                <a:lnTo>
                  <a:pt x="4627730" y="1727200"/>
                </a:lnTo>
                <a:lnTo>
                  <a:pt x="4618758" y="1676400"/>
                </a:lnTo>
                <a:lnTo>
                  <a:pt x="4608946" y="1638300"/>
                </a:lnTo>
                <a:lnTo>
                  <a:pt x="4598302" y="1600200"/>
                </a:lnTo>
                <a:lnTo>
                  <a:pt x="4586829" y="1549400"/>
                </a:lnTo>
                <a:lnTo>
                  <a:pt x="4574534" y="1511300"/>
                </a:lnTo>
                <a:lnTo>
                  <a:pt x="4561420" y="1460500"/>
                </a:lnTo>
                <a:lnTo>
                  <a:pt x="4547494" y="1422400"/>
                </a:lnTo>
                <a:lnTo>
                  <a:pt x="4532760" y="1384300"/>
                </a:lnTo>
                <a:lnTo>
                  <a:pt x="4517224" y="1333500"/>
                </a:lnTo>
                <a:lnTo>
                  <a:pt x="4500891" y="1295400"/>
                </a:lnTo>
                <a:lnTo>
                  <a:pt x="4483767" y="1257300"/>
                </a:lnTo>
                <a:lnTo>
                  <a:pt x="4465855" y="1219200"/>
                </a:lnTo>
                <a:lnTo>
                  <a:pt x="4447162" y="1168400"/>
                </a:lnTo>
                <a:lnTo>
                  <a:pt x="4427693" y="1130300"/>
                </a:lnTo>
                <a:lnTo>
                  <a:pt x="4407453" y="1092200"/>
                </a:lnTo>
                <a:lnTo>
                  <a:pt x="4386447" y="1054100"/>
                </a:lnTo>
                <a:lnTo>
                  <a:pt x="4364680" y="1016000"/>
                </a:lnTo>
                <a:lnTo>
                  <a:pt x="4342158" y="977900"/>
                </a:lnTo>
                <a:lnTo>
                  <a:pt x="4318885" y="939800"/>
                </a:lnTo>
                <a:lnTo>
                  <a:pt x="4294867" y="901700"/>
                </a:lnTo>
                <a:lnTo>
                  <a:pt x="4270110" y="863600"/>
                </a:lnTo>
                <a:lnTo>
                  <a:pt x="4244617" y="825500"/>
                </a:lnTo>
                <a:lnTo>
                  <a:pt x="4218395" y="787400"/>
                </a:lnTo>
                <a:lnTo>
                  <a:pt x="4191449" y="749300"/>
                </a:lnTo>
                <a:lnTo>
                  <a:pt x="4163784" y="711200"/>
                </a:lnTo>
                <a:lnTo>
                  <a:pt x="4135404" y="685800"/>
                </a:lnTo>
                <a:lnTo>
                  <a:pt x="4106316" y="647700"/>
                </a:lnTo>
                <a:lnTo>
                  <a:pt x="4076525" y="609600"/>
                </a:lnTo>
                <a:lnTo>
                  <a:pt x="4046035" y="584200"/>
                </a:lnTo>
                <a:lnTo>
                  <a:pt x="4014851" y="546100"/>
                </a:lnTo>
                <a:lnTo>
                  <a:pt x="3982980" y="508000"/>
                </a:lnTo>
                <a:lnTo>
                  <a:pt x="3950426" y="482600"/>
                </a:lnTo>
                <a:lnTo>
                  <a:pt x="3917195" y="444500"/>
                </a:lnTo>
                <a:lnTo>
                  <a:pt x="3883291" y="419100"/>
                </a:lnTo>
                <a:lnTo>
                  <a:pt x="3848719" y="393700"/>
                </a:lnTo>
                <a:lnTo>
                  <a:pt x="3813486" y="355600"/>
                </a:lnTo>
                <a:lnTo>
                  <a:pt x="3777596" y="330200"/>
                </a:lnTo>
                <a:lnTo>
                  <a:pt x="3741055" y="304800"/>
                </a:lnTo>
                <a:lnTo>
                  <a:pt x="3703866" y="279400"/>
                </a:lnTo>
                <a:lnTo>
                  <a:pt x="3666037" y="254000"/>
                </a:lnTo>
                <a:lnTo>
                  <a:pt x="3627572" y="228600"/>
                </a:lnTo>
                <a:lnTo>
                  <a:pt x="3588476" y="203200"/>
                </a:lnTo>
                <a:lnTo>
                  <a:pt x="3508411" y="152400"/>
                </a:lnTo>
                <a:lnTo>
                  <a:pt x="3425886" y="101600"/>
                </a:lnTo>
                <a:lnTo>
                  <a:pt x="3383713" y="76200"/>
                </a:lnTo>
                <a:lnTo>
                  <a:pt x="3340941" y="63500"/>
                </a:lnTo>
                <a:lnTo>
                  <a:pt x="3297574" y="38100"/>
                </a:lnTo>
                <a:lnTo>
                  <a:pt x="3253618" y="25400"/>
                </a:lnTo>
                <a:lnTo>
                  <a:pt x="3209078" y="0"/>
                </a:lnTo>
                <a:close/>
              </a:path>
              <a:path w="4670425" h="4495800">
                <a:moveTo>
                  <a:pt x="975082" y="673100"/>
                </a:moveTo>
                <a:lnTo>
                  <a:pt x="893864" y="673100"/>
                </a:lnTo>
                <a:lnTo>
                  <a:pt x="981023" y="787400"/>
                </a:lnTo>
                <a:lnTo>
                  <a:pt x="975082" y="673100"/>
                </a:lnTo>
                <a:close/>
              </a:path>
            </a:pathLst>
          </a:custGeom>
          <a:solidFill>
            <a:srgbClr val="D0D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00723" y="1829246"/>
            <a:ext cx="2546350" cy="943610"/>
          </a:xfrm>
          <a:custGeom>
            <a:avLst/>
            <a:gdLst/>
            <a:ahLst/>
            <a:cxnLst/>
            <a:rect l="l" t="t" r="r" b="b"/>
            <a:pathLst>
              <a:path w="2546350" h="943610">
                <a:moveTo>
                  <a:pt x="2389009" y="0"/>
                </a:moveTo>
                <a:lnTo>
                  <a:pt x="157337" y="0"/>
                </a:lnTo>
                <a:lnTo>
                  <a:pt x="107611" y="8007"/>
                </a:lnTo>
                <a:lnTo>
                  <a:pt x="64421" y="30310"/>
                </a:lnTo>
                <a:lnTo>
                  <a:pt x="30360" y="64328"/>
                </a:lnTo>
                <a:lnTo>
                  <a:pt x="8022" y="107484"/>
                </a:lnTo>
                <a:lnTo>
                  <a:pt x="0" y="157196"/>
                </a:lnTo>
                <a:lnTo>
                  <a:pt x="0" y="786268"/>
                </a:lnTo>
                <a:lnTo>
                  <a:pt x="8022" y="835992"/>
                </a:lnTo>
                <a:lnTo>
                  <a:pt x="30360" y="879181"/>
                </a:lnTo>
                <a:lnTo>
                  <a:pt x="64421" y="913241"/>
                </a:lnTo>
                <a:lnTo>
                  <a:pt x="107611" y="935579"/>
                </a:lnTo>
                <a:lnTo>
                  <a:pt x="157337" y="943602"/>
                </a:lnTo>
                <a:lnTo>
                  <a:pt x="2389009" y="943602"/>
                </a:lnTo>
                <a:lnTo>
                  <a:pt x="2438736" y="935579"/>
                </a:lnTo>
                <a:lnTo>
                  <a:pt x="2481927" y="913241"/>
                </a:lnTo>
                <a:lnTo>
                  <a:pt x="2515987" y="879181"/>
                </a:lnTo>
                <a:lnTo>
                  <a:pt x="2538325" y="835992"/>
                </a:lnTo>
                <a:lnTo>
                  <a:pt x="2546347" y="786268"/>
                </a:lnTo>
                <a:lnTo>
                  <a:pt x="2546347" y="157196"/>
                </a:lnTo>
                <a:lnTo>
                  <a:pt x="2538325" y="107484"/>
                </a:lnTo>
                <a:lnTo>
                  <a:pt x="2515987" y="64328"/>
                </a:lnTo>
                <a:lnTo>
                  <a:pt x="2481927" y="30310"/>
                </a:lnTo>
                <a:lnTo>
                  <a:pt x="2438736" y="8007"/>
                </a:lnTo>
                <a:lnTo>
                  <a:pt x="2389009" y="0"/>
                </a:lnTo>
                <a:close/>
              </a:path>
            </a:pathLst>
          </a:custGeom>
          <a:solidFill>
            <a:srgbClr val="E8F6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000723" y="1829246"/>
            <a:ext cx="2546350" cy="943610"/>
          </a:xfrm>
          <a:custGeom>
            <a:avLst/>
            <a:gdLst/>
            <a:ahLst/>
            <a:cxnLst/>
            <a:rect l="l" t="t" r="r" b="b"/>
            <a:pathLst>
              <a:path w="2546350" h="943610">
                <a:moveTo>
                  <a:pt x="0" y="157196"/>
                </a:moveTo>
                <a:lnTo>
                  <a:pt x="8022" y="107484"/>
                </a:lnTo>
                <a:lnTo>
                  <a:pt x="30360" y="64328"/>
                </a:lnTo>
                <a:lnTo>
                  <a:pt x="64421" y="30310"/>
                </a:lnTo>
                <a:lnTo>
                  <a:pt x="107611" y="8007"/>
                </a:lnTo>
                <a:lnTo>
                  <a:pt x="157337" y="0"/>
                </a:lnTo>
                <a:lnTo>
                  <a:pt x="2389009" y="0"/>
                </a:lnTo>
                <a:lnTo>
                  <a:pt x="2438736" y="8007"/>
                </a:lnTo>
                <a:lnTo>
                  <a:pt x="2481927" y="30310"/>
                </a:lnTo>
                <a:lnTo>
                  <a:pt x="2515987" y="64328"/>
                </a:lnTo>
                <a:lnTo>
                  <a:pt x="2538325" y="107484"/>
                </a:lnTo>
                <a:lnTo>
                  <a:pt x="2546347" y="157196"/>
                </a:lnTo>
                <a:lnTo>
                  <a:pt x="2546347" y="786268"/>
                </a:lnTo>
                <a:lnTo>
                  <a:pt x="2538325" y="835992"/>
                </a:lnTo>
                <a:lnTo>
                  <a:pt x="2515987" y="879181"/>
                </a:lnTo>
                <a:lnTo>
                  <a:pt x="2481927" y="913241"/>
                </a:lnTo>
                <a:lnTo>
                  <a:pt x="2438736" y="935579"/>
                </a:lnTo>
                <a:lnTo>
                  <a:pt x="2389009" y="943602"/>
                </a:lnTo>
                <a:lnTo>
                  <a:pt x="157337" y="943602"/>
                </a:lnTo>
                <a:lnTo>
                  <a:pt x="107611" y="935579"/>
                </a:lnTo>
                <a:lnTo>
                  <a:pt x="64421" y="913241"/>
                </a:lnTo>
                <a:lnTo>
                  <a:pt x="30360" y="879181"/>
                </a:lnTo>
                <a:lnTo>
                  <a:pt x="8022" y="835992"/>
                </a:lnTo>
                <a:lnTo>
                  <a:pt x="0" y="786268"/>
                </a:lnTo>
                <a:lnTo>
                  <a:pt x="0" y="157196"/>
                </a:lnTo>
                <a:close/>
              </a:path>
            </a:pathLst>
          </a:custGeom>
          <a:ln w="28248">
            <a:solidFill>
              <a:srgbClr val="2C4C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99439" y="2092926"/>
            <a:ext cx="1710689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151616"/>
                </a:solidFill>
                <a:latin typeface="Arial"/>
                <a:cs typeface="Arial"/>
              </a:rPr>
              <a:t>Общий</a:t>
            </a:r>
            <a:r>
              <a:rPr sz="2200" b="1" spc="-120" dirty="0">
                <a:solidFill>
                  <a:srgbClr val="151616"/>
                </a:solidFill>
                <a:latin typeface="Arial"/>
                <a:cs typeface="Arial"/>
              </a:rPr>
              <a:t> </a:t>
            </a:r>
            <a:r>
              <a:rPr sz="2200" b="1" spc="-30" dirty="0">
                <a:solidFill>
                  <a:srgbClr val="151616"/>
                </a:solidFill>
                <a:latin typeface="Arial"/>
                <a:cs typeface="Arial"/>
              </a:rPr>
              <a:t>уход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513655" y="2806822"/>
            <a:ext cx="3406140" cy="944244"/>
          </a:xfrm>
          <a:custGeom>
            <a:avLst/>
            <a:gdLst/>
            <a:ahLst/>
            <a:cxnLst/>
            <a:rect l="l" t="t" r="r" b="b"/>
            <a:pathLst>
              <a:path w="3406140" h="944245">
                <a:moveTo>
                  <a:pt x="3248792" y="0"/>
                </a:moveTo>
                <a:lnTo>
                  <a:pt x="157194" y="0"/>
                </a:lnTo>
                <a:lnTo>
                  <a:pt x="107537" y="8022"/>
                </a:lnTo>
                <a:lnTo>
                  <a:pt x="64389" y="30359"/>
                </a:lnTo>
                <a:lnTo>
                  <a:pt x="30350" y="64419"/>
                </a:lnTo>
                <a:lnTo>
                  <a:pt x="8020" y="107608"/>
                </a:lnTo>
                <a:lnTo>
                  <a:pt x="0" y="157333"/>
                </a:lnTo>
                <a:lnTo>
                  <a:pt x="0" y="786401"/>
                </a:lnTo>
                <a:lnTo>
                  <a:pt x="8020" y="836129"/>
                </a:lnTo>
                <a:lnTo>
                  <a:pt x="30350" y="879319"/>
                </a:lnTo>
                <a:lnTo>
                  <a:pt x="64389" y="913379"/>
                </a:lnTo>
                <a:lnTo>
                  <a:pt x="107537" y="935717"/>
                </a:lnTo>
                <a:lnTo>
                  <a:pt x="157194" y="943739"/>
                </a:lnTo>
                <a:lnTo>
                  <a:pt x="3248792" y="943739"/>
                </a:lnTo>
                <a:lnTo>
                  <a:pt x="3298517" y="935717"/>
                </a:lnTo>
                <a:lnTo>
                  <a:pt x="3341707" y="913379"/>
                </a:lnTo>
                <a:lnTo>
                  <a:pt x="3375768" y="879319"/>
                </a:lnTo>
                <a:lnTo>
                  <a:pt x="3398107" y="836129"/>
                </a:lnTo>
                <a:lnTo>
                  <a:pt x="3406129" y="786401"/>
                </a:lnTo>
                <a:lnTo>
                  <a:pt x="3406129" y="157333"/>
                </a:lnTo>
                <a:lnTo>
                  <a:pt x="3398107" y="107608"/>
                </a:lnTo>
                <a:lnTo>
                  <a:pt x="3375768" y="64419"/>
                </a:lnTo>
                <a:lnTo>
                  <a:pt x="3341707" y="30359"/>
                </a:lnTo>
                <a:lnTo>
                  <a:pt x="3298517" y="8022"/>
                </a:lnTo>
                <a:lnTo>
                  <a:pt x="3248792" y="0"/>
                </a:lnTo>
                <a:close/>
              </a:path>
            </a:pathLst>
          </a:custGeom>
          <a:solidFill>
            <a:srgbClr val="E8F6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13655" y="2806822"/>
            <a:ext cx="3406140" cy="944244"/>
          </a:xfrm>
          <a:custGeom>
            <a:avLst/>
            <a:gdLst/>
            <a:ahLst/>
            <a:cxnLst/>
            <a:rect l="l" t="t" r="r" b="b"/>
            <a:pathLst>
              <a:path w="3406140" h="944245">
                <a:moveTo>
                  <a:pt x="0" y="157333"/>
                </a:moveTo>
                <a:lnTo>
                  <a:pt x="8020" y="107608"/>
                </a:lnTo>
                <a:lnTo>
                  <a:pt x="30350" y="64419"/>
                </a:lnTo>
                <a:lnTo>
                  <a:pt x="64389" y="30359"/>
                </a:lnTo>
                <a:lnTo>
                  <a:pt x="107537" y="8022"/>
                </a:lnTo>
                <a:lnTo>
                  <a:pt x="157194" y="0"/>
                </a:lnTo>
                <a:lnTo>
                  <a:pt x="3248792" y="0"/>
                </a:lnTo>
                <a:lnTo>
                  <a:pt x="3298517" y="8022"/>
                </a:lnTo>
                <a:lnTo>
                  <a:pt x="3341707" y="30359"/>
                </a:lnTo>
                <a:lnTo>
                  <a:pt x="3375768" y="64419"/>
                </a:lnTo>
                <a:lnTo>
                  <a:pt x="3398107" y="107608"/>
                </a:lnTo>
                <a:lnTo>
                  <a:pt x="3406129" y="157333"/>
                </a:lnTo>
                <a:lnTo>
                  <a:pt x="3406129" y="786401"/>
                </a:lnTo>
                <a:lnTo>
                  <a:pt x="3398107" y="836129"/>
                </a:lnTo>
                <a:lnTo>
                  <a:pt x="3375768" y="879319"/>
                </a:lnTo>
                <a:lnTo>
                  <a:pt x="3341707" y="913379"/>
                </a:lnTo>
                <a:lnTo>
                  <a:pt x="3298517" y="935717"/>
                </a:lnTo>
                <a:lnTo>
                  <a:pt x="3248792" y="943739"/>
                </a:lnTo>
                <a:lnTo>
                  <a:pt x="157194" y="943739"/>
                </a:lnTo>
                <a:lnTo>
                  <a:pt x="107537" y="935717"/>
                </a:lnTo>
                <a:lnTo>
                  <a:pt x="64389" y="913379"/>
                </a:lnTo>
                <a:lnTo>
                  <a:pt x="30350" y="879319"/>
                </a:lnTo>
                <a:lnTo>
                  <a:pt x="8020" y="836129"/>
                </a:lnTo>
                <a:lnTo>
                  <a:pt x="0" y="786401"/>
                </a:lnTo>
                <a:lnTo>
                  <a:pt x="0" y="157333"/>
                </a:lnTo>
                <a:close/>
              </a:path>
            </a:pathLst>
          </a:custGeom>
          <a:ln w="28248">
            <a:solidFill>
              <a:srgbClr val="2C4C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338459" y="2926671"/>
            <a:ext cx="1921510" cy="64960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87630" marR="5080" indent="-75565">
              <a:lnSpc>
                <a:spcPts val="2280"/>
              </a:lnSpc>
              <a:spcBef>
                <a:spcPts val="470"/>
              </a:spcBef>
            </a:pPr>
            <a:r>
              <a:rPr sz="2200" b="1" spc="-15" dirty="0">
                <a:solidFill>
                  <a:srgbClr val="151616"/>
                </a:solidFill>
                <a:latin typeface="Arial"/>
                <a:cs typeface="Arial"/>
              </a:rPr>
              <a:t>Контроль</a:t>
            </a:r>
            <a:r>
              <a:rPr sz="2200" b="1" spc="-130" dirty="0">
                <a:solidFill>
                  <a:srgbClr val="151616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151616"/>
                </a:solidFill>
                <a:latin typeface="Arial"/>
                <a:cs typeface="Arial"/>
              </a:rPr>
              <a:t>над  </a:t>
            </a:r>
            <a:r>
              <a:rPr sz="2200" b="1" spc="-10" dirty="0">
                <a:solidFill>
                  <a:srgbClr val="151616"/>
                </a:solidFill>
                <a:latin typeface="Arial"/>
                <a:cs typeface="Arial"/>
              </a:rPr>
              <a:t>симптомами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423987" y="4699458"/>
            <a:ext cx="3675379" cy="943610"/>
          </a:xfrm>
          <a:custGeom>
            <a:avLst/>
            <a:gdLst/>
            <a:ahLst/>
            <a:cxnLst/>
            <a:rect l="l" t="t" r="r" b="b"/>
            <a:pathLst>
              <a:path w="3675379" h="943610">
                <a:moveTo>
                  <a:pt x="3502379" y="0"/>
                </a:moveTo>
                <a:lnTo>
                  <a:pt x="172925" y="0"/>
                </a:lnTo>
                <a:lnTo>
                  <a:pt x="126930" y="5620"/>
                </a:lnTo>
                <a:lnTo>
                  <a:pt x="85614" y="21478"/>
                </a:lnTo>
                <a:lnTo>
                  <a:pt x="50621" y="46069"/>
                </a:lnTo>
                <a:lnTo>
                  <a:pt x="23593" y="77888"/>
                </a:lnTo>
                <a:lnTo>
                  <a:pt x="6172" y="115432"/>
                </a:lnTo>
                <a:lnTo>
                  <a:pt x="0" y="157196"/>
                </a:lnTo>
                <a:lnTo>
                  <a:pt x="0" y="786401"/>
                </a:lnTo>
                <a:lnTo>
                  <a:pt x="6172" y="828166"/>
                </a:lnTo>
                <a:lnTo>
                  <a:pt x="23593" y="865711"/>
                </a:lnTo>
                <a:lnTo>
                  <a:pt x="50621" y="897531"/>
                </a:lnTo>
                <a:lnTo>
                  <a:pt x="85614" y="922123"/>
                </a:lnTo>
                <a:lnTo>
                  <a:pt x="126930" y="937981"/>
                </a:lnTo>
                <a:lnTo>
                  <a:pt x="172925" y="943602"/>
                </a:lnTo>
                <a:lnTo>
                  <a:pt x="3502379" y="943602"/>
                </a:lnTo>
                <a:lnTo>
                  <a:pt x="3548322" y="937981"/>
                </a:lnTo>
                <a:lnTo>
                  <a:pt x="3589623" y="922123"/>
                </a:lnTo>
                <a:lnTo>
                  <a:pt x="3624628" y="897531"/>
                </a:lnTo>
                <a:lnTo>
                  <a:pt x="3651680" y="865711"/>
                </a:lnTo>
                <a:lnTo>
                  <a:pt x="3669125" y="828166"/>
                </a:lnTo>
                <a:lnTo>
                  <a:pt x="3675308" y="786401"/>
                </a:lnTo>
                <a:lnTo>
                  <a:pt x="3675308" y="157196"/>
                </a:lnTo>
                <a:lnTo>
                  <a:pt x="3669125" y="115432"/>
                </a:lnTo>
                <a:lnTo>
                  <a:pt x="3651680" y="77888"/>
                </a:lnTo>
                <a:lnTo>
                  <a:pt x="3624628" y="46069"/>
                </a:lnTo>
                <a:lnTo>
                  <a:pt x="3589623" y="21478"/>
                </a:lnTo>
                <a:lnTo>
                  <a:pt x="3548322" y="5620"/>
                </a:lnTo>
                <a:lnTo>
                  <a:pt x="3502379" y="0"/>
                </a:lnTo>
                <a:close/>
              </a:path>
            </a:pathLst>
          </a:custGeom>
          <a:solidFill>
            <a:srgbClr val="E8F6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423987" y="4699458"/>
            <a:ext cx="3675379" cy="943610"/>
          </a:xfrm>
          <a:custGeom>
            <a:avLst/>
            <a:gdLst/>
            <a:ahLst/>
            <a:cxnLst/>
            <a:rect l="l" t="t" r="r" b="b"/>
            <a:pathLst>
              <a:path w="3675379" h="943610">
                <a:moveTo>
                  <a:pt x="0" y="157196"/>
                </a:moveTo>
                <a:lnTo>
                  <a:pt x="6172" y="115432"/>
                </a:lnTo>
                <a:lnTo>
                  <a:pt x="23593" y="77888"/>
                </a:lnTo>
                <a:lnTo>
                  <a:pt x="50621" y="46069"/>
                </a:lnTo>
                <a:lnTo>
                  <a:pt x="85614" y="21478"/>
                </a:lnTo>
                <a:lnTo>
                  <a:pt x="126930" y="5620"/>
                </a:lnTo>
                <a:lnTo>
                  <a:pt x="172925" y="0"/>
                </a:lnTo>
                <a:lnTo>
                  <a:pt x="3502379" y="0"/>
                </a:lnTo>
                <a:lnTo>
                  <a:pt x="3548322" y="5620"/>
                </a:lnTo>
                <a:lnTo>
                  <a:pt x="3589623" y="21478"/>
                </a:lnTo>
                <a:lnTo>
                  <a:pt x="3624628" y="46069"/>
                </a:lnTo>
                <a:lnTo>
                  <a:pt x="3651680" y="77888"/>
                </a:lnTo>
                <a:lnTo>
                  <a:pt x="3669125" y="115432"/>
                </a:lnTo>
                <a:lnTo>
                  <a:pt x="3675308" y="157196"/>
                </a:lnTo>
                <a:lnTo>
                  <a:pt x="3675308" y="786401"/>
                </a:lnTo>
                <a:lnTo>
                  <a:pt x="3669125" y="828166"/>
                </a:lnTo>
                <a:lnTo>
                  <a:pt x="3651680" y="865711"/>
                </a:lnTo>
                <a:lnTo>
                  <a:pt x="3624628" y="897531"/>
                </a:lnTo>
                <a:lnTo>
                  <a:pt x="3589623" y="922123"/>
                </a:lnTo>
                <a:lnTo>
                  <a:pt x="3548322" y="937981"/>
                </a:lnTo>
                <a:lnTo>
                  <a:pt x="3502379" y="943602"/>
                </a:lnTo>
                <a:lnTo>
                  <a:pt x="172925" y="943602"/>
                </a:lnTo>
                <a:lnTo>
                  <a:pt x="126930" y="937981"/>
                </a:lnTo>
                <a:lnTo>
                  <a:pt x="85614" y="922123"/>
                </a:lnTo>
                <a:lnTo>
                  <a:pt x="50621" y="897531"/>
                </a:lnTo>
                <a:lnTo>
                  <a:pt x="23593" y="865711"/>
                </a:lnTo>
                <a:lnTo>
                  <a:pt x="6172" y="828166"/>
                </a:lnTo>
                <a:lnTo>
                  <a:pt x="0" y="786401"/>
                </a:lnTo>
                <a:lnTo>
                  <a:pt x="0" y="157196"/>
                </a:lnTo>
                <a:close/>
              </a:path>
            </a:pathLst>
          </a:custGeom>
          <a:ln w="27000">
            <a:solidFill>
              <a:srgbClr val="3257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578510" y="4675423"/>
            <a:ext cx="3376929" cy="937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60705">
              <a:lnSpc>
                <a:spcPts val="2460"/>
              </a:lnSpc>
              <a:spcBef>
                <a:spcPts val="100"/>
              </a:spcBef>
            </a:pPr>
            <a:r>
              <a:rPr sz="2200" b="1" spc="-10" dirty="0">
                <a:solidFill>
                  <a:srgbClr val="151616"/>
                </a:solidFill>
                <a:latin typeface="Arial"/>
                <a:cs typeface="Arial"/>
              </a:rPr>
              <a:t>Профилактика</a:t>
            </a:r>
            <a:endParaRPr sz="2200">
              <a:latin typeface="Arial"/>
              <a:cs typeface="Arial"/>
            </a:endParaRPr>
          </a:p>
          <a:p>
            <a:pPr marL="511809" marR="5080" indent="-499745">
              <a:lnSpc>
                <a:spcPts val="2260"/>
              </a:lnSpc>
              <a:spcBef>
                <a:spcPts val="209"/>
              </a:spcBef>
            </a:pPr>
            <a:r>
              <a:rPr sz="2200" b="1" spc="-15" dirty="0">
                <a:solidFill>
                  <a:srgbClr val="151616"/>
                </a:solidFill>
                <a:latin typeface="Arial"/>
                <a:cs typeface="Arial"/>
              </a:rPr>
              <a:t>осложнений,</a:t>
            </a:r>
            <a:r>
              <a:rPr sz="2200" b="1" spc="-85" dirty="0">
                <a:solidFill>
                  <a:srgbClr val="151616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151616"/>
                </a:solidFill>
                <a:latin typeface="Arial"/>
                <a:cs typeface="Arial"/>
              </a:rPr>
              <a:t>связанных  </a:t>
            </a:r>
            <a:r>
              <a:rPr sz="2200" b="1" spc="-5" dirty="0">
                <a:solidFill>
                  <a:srgbClr val="151616"/>
                </a:solidFill>
                <a:latin typeface="Arial"/>
                <a:cs typeface="Arial"/>
              </a:rPr>
              <a:t>с</a:t>
            </a:r>
            <a:r>
              <a:rPr sz="2200" b="1" spc="-35" dirty="0">
                <a:solidFill>
                  <a:srgbClr val="151616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151616"/>
                </a:solidFill>
                <a:latin typeface="Arial"/>
                <a:cs typeface="Arial"/>
              </a:rPr>
              <a:t>гиподинамией</a:t>
            </a:r>
            <a:endParaRPr sz="22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876249" y="5845511"/>
            <a:ext cx="2955290" cy="944244"/>
          </a:xfrm>
          <a:custGeom>
            <a:avLst/>
            <a:gdLst/>
            <a:ahLst/>
            <a:cxnLst/>
            <a:rect l="l" t="t" r="r" b="b"/>
            <a:pathLst>
              <a:path w="2955290" h="944245">
                <a:moveTo>
                  <a:pt x="2788757" y="0"/>
                </a:moveTo>
                <a:lnTo>
                  <a:pt x="166330" y="0"/>
                </a:lnTo>
                <a:lnTo>
                  <a:pt x="122116" y="5620"/>
                </a:lnTo>
                <a:lnTo>
                  <a:pt x="82383" y="21480"/>
                </a:lnTo>
                <a:lnTo>
                  <a:pt x="48720" y="46077"/>
                </a:lnTo>
                <a:lnTo>
                  <a:pt x="22710" y="77909"/>
                </a:lnTo>
                <a:lnTo>
                  <a:pt x="5942" y="115472"/>
                </a:lnTo>
                <a:lnTo>
                  <a:pt x="0" y="157265"/>
                </a:lnTo>
                <a:lnTo>
                  <a:pt x="0" y="786361"/>
                </a:lnTo>
                <a:lnTo>
                  <a:pt x="5942" y="828169"/>
                </a:lnTo>
                <a:lnTo>
                  <a:pt x="22710" y="865739"/>
                </a:lnTo>
                <a:lnTo>
                  <a:pt x="48720" y="897571"/>
                </a:lnTo>
                <a:lnTo>
                  <a:pt x="82383" y="922166"/>
                </a:lnTo>
                <a:lnTo>
                  <a:pt x="122116" y="938022"/>
                </a:lnTo>
                <a:lnTo>
                  <a:pt x="166330" y="943641"/>
                </a:lnTo>
                <a:lnTo>
                  <a:pt x="2788757" y="943641"/>
                </a:lnTo>
                <a:lnTo>
                  <a:pt x="2832969" y="938022"/>
                </a:lnTo>
                <a:lnTo>
                  <a:pt x="2872701" y="922166"/>
                </a:lnTo>
                <a:lnTo>
                  <a:pt x="2906366" y="897571"/>
                </a:lnTo>
                <a:lnTo>
                  <a:pt x="2932376" y="865739"/>
                </a:lnTo>
                <a:lnTo>
                  <a:pt x="2949146" y="828169"/>
                </a:lnTo>
                <a:lnTo>
                  <a:pt x="2955089" y="786361"/>
                </a:lnTo>
                <a:lnTo>
                  <a:pt x="2955089" y="157265"/>
                </a:lnTo>
                <a:lnTo>
                  <a:pt x="2949146" y="115472"/>
                </a:lnTo>
                <a:lnTo>
                  <a:pt x="2932376" y="77909"/>
                </a:lnTo>
                <a:lnTo>
                  <a:pt x="2906366" y="46077"/>
                </a:lnTo>
                <a:lnTo>
                  <a:pt x="2872701" y="21480"/>
                </a:lnTo>
                <a:lnTo>
                  <a:pt x="2832969" y="5620"/>
                </a:lnTo>
                <a:lnTo>
                  <a:pt x="2788757" y="0"/>
                </a:lnTo>
                <a:close/>
              </a:path>
            </a:pathLst>
          </a:custGeom>
          <a:solidFill>
            <a:srgbClr val="E8F6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876249" y="5845511"/>
            <a:ext cx="2955290" cy="944244"/>
          </a:xfrm>
          <a:custGeom>
            <a:avLst/>
            <a:gdLst/>
            <a:ahLst/>
            <a:cxnLst/>
            <a:rect l="l" t="t" r="r" b="b"/>
            <a:pathLst>
              <a:path w="2955290" h="944245">
                <a:moveTo>
                  <a:pt x="0" y="157265"/>
                </a:moveTo>
                <a:lnTo>
                  <a:pt x="5942" y="115472"/>
                </a:lnTo>
                <a:lnTo>
                  <a:pt x="22710" y="77909"/>
                </a:lnTo>
                <a:lnTo>
                  <a:pt x="48720" y="46077"/>
                </a:lnTo>
                <a:lnTo>
                  <a:pt x="82383" y="21480"/>
                </a:lnTo>
                <a:lnTo>
                  <a:pt x="122116" y="5620"/>
                </a:lnTo>
                <a:lnTo>
                  <a:pt x="166330" y="0"/>
                </a:lnTo>
                <a:lnTo>
                  <a:pt x="2788757" y="0"/>
                </a:lnTo>
                <a:lnTo>
                  <a:pt x="2832969" y="5620"/>
                </a:lnTo>
                <a:lnTo>
                  <a:pt x="2872701" y="21480"/>
                </a:lnTo>
                <a:lnTo>
                  <a:pt x="2906366" y="46077"/>
                </a:lnTo>
                <a:lnTo>
                  <a:pt x="2932376" y="77909"/>
                </a:lnTo>
                <a:lnTo>
                  <a:pt x="2949146" y="115472"/>
                </a:lnTo>
                <a:lnTo>
                  <a:pt x="2955089" y="157265"/>
                </a:lnTo>
                <a:lnTo>
                  <a:pt x="2955089" y="786361"/>
                </a:lnTo>
                <a:lnTo>
                  <a:pt x="2949146" y="828169"/>
                </a:lnTo>
                <a:lnTo>
                  <a:pt x="2932376" y="865739"/>
                </a:lnTo>
                <a:lnTo>
                  <a:pt x="2906366" y="897571"/>
                </a:lnTo>
                <a:lnTo>
                  <a:pt x="2872701" y="922166"/>
                </a:lnTo>
                <a:lnTo>
                  <a:pt x="2832969" y="938022"/>
                </a:lnTo>
                <a:lnTo>
                  <a:pt x="2788757" y="943641"/>
                </a:lnTo>
                <a:lnTo>
                  <a:pt x="166330" y="943641"/>
                </a:lnTo>
                <a:lnTo>
                  <a:pt x="122116" y="938022"/>
                </a:lnTo>
                <a:lnTo>
                  <a:pt x="82383" y="922166"/>
                </a:lnTo>
                <a:lnTo>
                  <a:pt x="48720" y="897571"/>
                </a:lnTo>
                <a:lnTo>
                  <a:pt x="22710" y="865739"/>
                </a:lnTo>
                <a:lnTo>
                  <a:pt x="5942" y="828169"/>
                </a:lnTo>
                <a:lnTo>
                  <a:pt x="0" y="786361"/>
                </a:lnTo>
                <a:lnTo>
                  <a:pt x="0" y="157265"/>
                </a:lnTo>
                <a:close/>
              </a:path>
            </a:pathLst>
          </a:custGeom>
          <a:ln w="27000">
            <a:solidFill>
              <a:srgbClr val="4D4D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080615" y="5821917"/>
            <a:ext cx="2686050" cy="93726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2065" marR="5080" indent="-163830" algn="ctr">
              <a:lnSpc>
                <a:spcPct val="86000"/>
              </a:lnSpc>
              <a:spcBef>
                <a:spcPts val="465"/>
              </a:spcBef>
            </a:pPr>
            <a:r>
              <a:rPr sz="2200" b="1" spc="-5" dirty="0">
                <a:solidFill>
                  <a:srgbClr val="151616"/>
                </a:solidFill>
                <a:latin typeface="Arial"/>
                <a:cs typeface="Arial"/>
              </a:rPr>
              <a:t>Динамический  </a:t>
            </a:r>
            <a:r>
              <a:rPr sz="2200" b="1" spc="-10" dirty="0">
                <a:solidFill>
                  <a:srgbClr val="151616"/>
                </a:solidFill>
                <a:latin typeface="Arial"/>
                <a:cs typeface="Arial"/>
              </a:rPr>
              <a:t>контроль</a:t>
            </a:r>
            <a:r>
              <a:rPr sz="2200" b="1" spc="-75" dirty="0">
                <a:solidFill>
                  <a:srgbClr val="151616"/>
                </a:solidFill>
                <a:latin typeface="Arial"/>
                <a:cs typeface="Arial"/>
              </a:rPr>
              <a:t> </a:t>
            </a:r>
            <a:r>
              <a:rPr sz="2200" b="1" spc="-25" dirty="0">
                <a:solidFill>
                  <a:srgbClr val="151616"/>
                </a:solidFill>
                <a:latin typeface="Arial"/>
                <a:cs typeface="Arial"/>
              </a:rPr>
              <a:t>болевого  </a:t>
            </a:r>
            <a:r>
              <a:rPr sz="2200" b="1" spc="-10" dirty="0">
                <a:solidFill>
                  <a:srgbClr val="151616"/>
                </a:solidFill>
                <a:latin typeface="Arial"/>
                <a:cs typeface="Arial"/>
              </a:rPr>
              <a:t>синдрома</a:t>
            </a:r>
            <a:endParaRPr sz="22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92715" y="4701549"/>
            <a:ext cx="3500120" cy="943610"/>
          </a:xfrm>
          <a:custGeom>
            <a:avLst/>
            <a:gdLst/>
            <a:ahLst/>
            <a:cxnLst/>
            <a:rect l="l" t="t" r="r" b="b"/>
            <a:pathLst>
              <a:path w="3500120" h="943610">
                <a:moveTo>
                  <a:pt x="3342426" y="0"/>
                </a:moveTo>
                <a:lnTo>
                  <a:pt x="157265" y="0"/>
                </a:lnTo>
                <a:lnTo>
                  <a:pt x="107557" y="8021"/>
                </a:lnTo>
                <a:lnTo>
                  <a:pt x="64387" y="30358"/>
                </a:lnTo>
                <a:lnTo>
                  <a:pt x="30343" y="64416"/>
                </a:lnTo>
                <a:lnTo>
                  <a:pt x="8017" y="107605"/>
                </a:lnTo>
                <a:lnTo>
                  <a:pt x="0" y="157330"/>
                </a:lnTo>
                <a:lnTo>
                  <a:pt x="0" y="786397"/>
                </a:lnTo>
                <a:lnTo>
                  <a:pt x="8017" y="836110"/>
                </a:lnTo>
                <a:lnTo>
                  <a:pt x="30343" y="879267"/>
                </a:lnTo>
                <a:lnTo>
                  <a:pt x="64387" y="913287"/>
                </a:lnTo>
                <a:lnTo>
                  <a:pt x="107557" y="935590"/>
                </a:lnTo>
                <a:lnTo>
                  <a:pt x="157265" y="943598"/>
                </a:lnTo>
                <a:lnTo>
                  <a:pt x="3342426" y="943598"/>
                </a:lnTo>
                <a:lnTo>
                  <a:pt x="3392153" y="935590"/>
                </a:lnTo>
                <a:lnTo>
                  <a:pt x="3435344" y="913287"/>
                </a:lnTo>
                <a:lnTo>
                  <a:pt x="3469404" y="879267"/>
                </a:lnTo>
                <a:lnTo>
                  <a:pt x="3491742" y="836110"/>
                </a:lnTo>
                <a:lnTo>
                  <a:pt x="3499764" y="786397"/>
                </a:lnTo>
                <a:lnTo>
                  <a:pt x="3499764" y="157330"/>
                </a:lnTo>
                <a:lnTo>
                  <a:pt x="3491742" y="107605"/>
                </a:lnTo>
                <a:lnTo>
                  <a:pt x="3469404" y="64416"/>
                </a:lnTo>
                <a:lnTo>
                  <a:pt x="3435344" y="30358"/>
                </a:lnTo>
                <a:lnTo>
                  <a:pt x="3392153" y="8021"/>
                </a:lnTo>
                <a:lnTo>
                  <a:pt x="3342426" y="0"/>
                </a:lnTo>
                <a:close/>
              </a:path>
            </a:pathLst>
          </a:custGeom>
          <a:solidFill>
            <a:srgbClr val="E8F6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2715" y="4701549"/>
            <a:ext cx="3500120" cy="943610"/>
          </a:xfrm>
          <a:custGeom>
            <a:avLst/>
            <a:gdLst/>
            <a:ahLst/>
            <a:cxnLst/>
            <a:rect l="l" t="t" r="r" b="b"/>
            <a:pathLst>
              <a:path w="3500120" h="943610">
                <a:moveTo>
                  <a:pt x="0" y="157330"/>
                </a:moveTo>
                <a:lnTo>
                  <a:pt x="8017" y="107605"/>
                </a:lnTo>
                <a:lnTo>
                  <a:pt x="30343" y="64416"/>
                </a:lnTo>
                <a:lnTo>
                  <a:pt x="64387" y="30358"/>
                </a:lnTo>
                <a:lnTo>
                  <a:pt x="107557" y="8021"/>
                </a:lnTo>
                <a:lnTo>
                  <a:pt x="157265" y="0"/>
                </a:lnTo>
                <a:lnTo>
                  <a:pt x="3342426" y="0"/>
                </a:lnTo>
                <a:lnTo>
                  <a:pt x="3392153" y="8021"/>
                </a:lnTo>
                <a:lnTo>
                  <a:pt x="3435344" y="30358"/>
                </a:lnTo>
                <a:lnTo>
                  <a:pt x="3469404" y="64416"/>
                </a:lnTo>
                <a:lnTo>
                  <a:pt x="3491742" y="107605"/>
                </a:lnTo>
                <a:lnTo>
                  <a:pt x="3499764" y="157330"/>
                </a:lnTo>
                <a:lnTo>
                  <a:pt x="3499764" y="786397"/>
                </a:lnTo>
                <a:lnTo>
                  <a:pt x="3491742" y="836110"/>
                </a:lnTo>
                <a:lnTo>
                  <a:pt x="3469404" y="879267"/>
                </a:lnTo>
                <a:lnTo>
                  <a:pt x="3435344" y="913287"/>
                </a:lnTo>
                <a:lnTo>
                  <a:pt x="3392153" y="935590"/>
                </a:lnTo>
                <a:lnTo>
                  <a:pt x="3342426" y="943598"/>
                </a:lnTo>
                <a:lnTo>
                  <a:pt x="157265" y="943598"/>
                </a:lnTo>
                <a:lnTo>
                  <a:pt x="107557" y="935590"/>
                </a:lnTo>
                <a:lnTo>
                  <a:pt x="64387" y="913287"/>
                </a:lnTo>
                <a:lnTo>
                  <a:pt x="30343" y="879267"/>
                </a:lnTo>
                <a:lnTo>
                  <a:pt x="8017" y="836110"/>
                </a:lnTo>
                <a:lnTo>
                  <a:pt x="0" y="786397"/>
                </a:lnTo>
                <a:lnTo>
                  <a:pt x="0" y="157330"/>
                </a:lnTo>
                <a:close/>
              </a:path>
            </a:pathLst>
          </a:custGeom>
          <a:ln w="28248">
            <a:solidFill>
              <a:srgbClr val="2C4C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055462" y="4727555"/>
            <a:ext cx="2816860" cy="844550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 marR="5080" indent="-67945" algn="ctr">
              <a:lnSpc>
                <a:spcPts val="2039"/>
              </a:lnSpc>
              <a:spcBef>
                <a:spcPts val="440"/>
              </a:spcBef>
            </a:pPr>
            <a:r>
              <a:rPr sz="1950" b="1" dirty="0">
                <a:solidFill>
                  <a:srgbClr val="151616"/>
                </a:solidFill>
                <a:latin typeface="Arial"/>
                <a:cs typeface="Arial"/>
              </a:rPr>
              <a:t>Психологическая  </a:t>
            </a:r>
            <a:r>
              <a:rPr sz="1950" b="1" spc="-5" dirty="0">
                <a:solidFill>
                  <a:srgbClr val="151616"/>
                </a:solidFill>
                <a:latin typeface="Arial"/>
                <a:cs typeface="Arial"/>
              </a:rPr>
              <a:t>поддержка </a:t>
            </a:r>
            <a:r>
              <a:rPr sz="1950" b="1" spc="10" dirty="0">
                <a:solidFill>
                  <a:srgbClr val="151616"/>
                </a:solidFill>
                <a:latin typeface="Arial"/>
                <a:cs typeface="Arial"/>
              </a:rPr>
              <a:t>пациента и  </a:t>
            </a:r>
            <a:r>
              <a:rPr sz="1950" b="1" spc="-5" dirty="0">
                <a:solidFill>
                  <a:srgbClr val="151616"/>
                </a:solidFill>
                <a:latin typeface="Arial"/>
                <a:cs typeface="Arial"/>
              </a:rPr>
              <a:t>членов его</a:t>
            </a:r>
            <a:r>
              <a:rPr sz="1950" b="1" spc="-30" dirty="0">
                <a:solidFill>
                  <a:srgbClr val="151616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151616"/>
                </a:solidFill>
                <a:latin typeface="Arial"/>
                <a:cs typeface="Arial"/>
              </a:rPr>
              <a:t>семьи</a:t>
            </a:r>
            <a:endParaRPr sz="195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92700" y="2806822"/>
            <a:ext cx="3470910" cy="1584202"/>
          </a:xfrm>
          <a:custGeom>
            <a:avLst/>
            <a:gdLst/>
            <a:ahLst/>
            <a:cxnLst/>
            <a:rect l="l" t="t" r="r" b="b"/>
            <a:pathLst>
              <a:path w="3470910" h="944245">
                <a:moveTo>
                  <a:pt x="3313483" y="0"/>
                </a:moveTo>
                <a:lnTo>
                  <a:pt x="157280" y="0"/>
                </a:lnTo>
                <a:lnTo>
                  <a:pt x="107571" y="8022"/>
                </a:lnTo>
                <a:lnTo>
                  <a:pt x="64396" y="30359"/>
                </a:lnTo>
                <a:lnTo>
                  <a:pt x="30348" y="64419"/>
                </a:lnTo>
                <a:lnTo>
                  <a:pt x="8019" y="107608"/>
                </a:lnTo>
                <a:lnTo>
                  <a:pt x="0" y="157333"/>
                </a:lnTo>
                <a:lnTo>
                  <a:pt x="0" y="786401"/>
                </a:lnTo>
                <a:lnTo>
                  <a:pt x="8019" y="836129"/>
                </a:lnTo>
                <a:lnTo>
                  <a:pt x="30348" y="879319"/>
                </a:lnTo>
                <a:lnTo>
                  <a:pt x="64396" y="913379"/>
                </a:lnTo>
                <a:lnTo>
                  <a:pt x="107571" y="935717"/>
                </a:lnTo>
                <a:lnTo>
                  <a:pt x="157280" y="943739"/>
                </a:lnTo>
                <a:lnTo>
                  <a:pt x="3313483" y="943739"/>
                </a:lnTo>
                <a:lnTo>
                  <a:pt x="3363208" y="935717"/>
                </a:lnTo>
                <a:lnTo>
                  <a:pt x="3406397" y="913379"/>
                </a:lnTo>
                <a:lnTo>
                  <a:pt x="3440457" y="879319"/>
                </a:lnTo>
                <a:lnTo>
                  <a:pt x="3462795" y="836129"/>
                </a:lnTo>
                <a:lnTo>
                  <a:pt x="3470817" y="786401"/>
                </a:lnTo>
                <a:lnTo>
                  <a:pt x="3470817" y="157333"/>
                </a:lnTo>
                <a:lnTo>
                  <a:pt x="3462795" y="107608"/>
                </a:lnTo>
                <a:lnTo>
                  <a:pt x="3440457" y="64419"/>
                </a:lnTo>
                <a:lnTo>
                  <a:pt x="3406397" y="30359"/>
                </a:lnTo>
                <a:lnTo>
                  <a:pt x="3363208" y="8022"/>
                </a:lnTo>
                <a:lnTo>
                  <a:pt x="3313483" y="0"/>
                </a:lnTo>
                <a:close/>
              </a:path>
            </a:pathLst>
          </a:custGeom>
          <a:solidFill>
            <a:srgbClr val="E8F6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92700" y="2806821"/>
            <a:ext cx="3470910" cy="1584203"/>
          </a:xfrm>
          <a:custGeom>
            <a:avLst/>
            <a:gdLst/>
            <a:ahLst/>
            <a:cxnLst/>
            <a:rect l="l" t="t" r="r" b="b"/>
            <a:pathLst>
              <a:path w="3470910" h="944245">
                <a:moveTo>
                  <a:pt x="0" y="157333"/>
                </a:moveTo>
                <a:lnTo>
                  <a:pt x="8019" y="107608"/>
                </a:lnTo>
                <a:lnTo>
                  <a:pt x="30348" y="64419"/>
                </a:lnTo>
                <a:lnTo>
                  <a:pt x="64396" y="30359"/>
                </a:lnTo>
                <a:lnTo>
                  <a:pt x="107571" y="8022"/>
                </a:lnTo>
                <a:lnTo>
                  <a:pt x="157280" y="0"/>
                </a:lnTo>
                <a:lnTo>
                  <a:pt x="3313483" y="0"/>
                </a:lnTo>
                <a:lnTo>
                  <a:pt x="3363208" y="8022"/>
                </a:lnTo>
                <a:lnTo>
                  <a:pt x="3406397" y="30359"/>
                </a:lnTo>
                <a:lnTo>
                  <a:pt x="3440457" y="64419"/>
                </a:lnTo>
                <a:lnTo>
                  <a:pt x="3462795" y="107608"/>
                </a:lnTo>
                <a:lnTo>
                  <a:pt x="3470817" y="157333"/>
                </a:lnTo>
                <a:lnTo>
                  <a:pt x="3470817" y="786401"/>
                </a:lnTo>
                <a:lnTo>
                  <a:pt x="3462795" y="836129"/>
                </a:lnTo>
                <a:lnTo>
                  <a:pt x="3440457" y="879319"/>
                </a:lnTo>
                <a:lnTo>
                  <a:pt x="3406397" y="913379"/>
                </a:lnTo>
                <a:lnTo>
                  <a:pt x="3363208" y="935717"/>
                </a:lnTo>
                <a:lnTo>
                  <a:pt x="3313483" y="943739"/>
                </a:lnTo>
                <a:lnTo>
                  <a:pt x="157280" y="943739"/>
                </a:lnTo>
                <a:lnTo>
                  <a:pt x="107571" y="935717"/>
                </a:lnTo>
                <a:lnTo>
                  <a:pt x="64396" y="913379"/>
                </a:lnTo>
                <a:lnTo>
                  <a:pt x="30348" y="879319"/>
                </a:lnTo>
                <a:lnTo>
                  <a:pt x="8019" y="836129"/>
                </a:lnTo>
                <a:lnTo>
                  <a:pt x="0" y="786401"/>
                </a:lnTo>
                <a:lnTo>
                  <a:pt x="0" y="157333"/>
                </a:lnTo>
                <a:close/>
              </a:path>
            </a:pathLst>
          </a:custGeom>
          <a:ln w="28248">
            <a:solidFill>
              <a:srgbClr val="2C4C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89068" y="2832414"/>
            <a:ext cx="3361054" cy="1390124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 marR="5080" indent="257175" algn="ctr">
              <a:lnSpc>
                <a:spcPts val="2039"/>
              </a:lnSpc>
              <a:spcBef>
                <a:spcPts val="440"/>
              </a:spcBef>
            </a:pPr>
            <a:r>
              <a:rPr lang="kk-KZ" sz="1950" b="1" spc="5" dirty="0" smtClean="0">
                <a:solidFill>
                  <a:srgbClr val="151616"/>
                </a:solidFill>
                <a:latin typeface="Arial"/>
                <a:cs typeface="Arial"/>
              </a:rPr>
              <a:t>Кейс-менеджер </a:t>
            </a:r>
            <a:r>
              <a:rPr lang="en-US" sz="1950" b="1" spc="5" dirty="0" smtClean="0">
                <a:solidFill>
                  <a:srgbClr val="151616"/>
                </a:solidFill>
                <a:latin typeface="Arial"/>
                <a:cs typeface="Arial"/>
              </a:rPr>
              <a:t>(case manager)</a:t>
            </a:r>
          </a:p>
          <a:p>
            <a:pPr marL="12700" marR="5080" indent="257175">
              <a:lnSpc>
                <a:spcPts val="2039"/>
              </a:lnSpc>
              <a:spcBef>
                <a:spcPts val="440"/>
              </a:spcBef>
            </a:pPr>
            <a:r>
              <a:rPr sz="1950" b="1" spc="5" dirty="0" err="1" smtClean="0">
                <a:solidFill>
                  <a:srgbClr val="151616"/>
                </a:solidFill>
                <a:latin typeface="Arial"/>
                <a:cs typeface="Arial"/>
              </a:rPr>
              <a:t>Обучение</a:t>
            </a:r>
            <a:r>
              <a:rPr sz="1950" b="1" spc="5" dirty="0" smtClean="0">
                <a:solidFill>
                  <a:srgbClr val="151616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151616"/>
                </a:solidFill>
                <a:latin typeface="Arial"/>
                <a:cs typeface="Arial"/>
              </a:rPr>
              <a:t>пациента </a:t>
            </a:r>
            <a:r>
              <a:rPr sz="1950" b="1" spc="10" dirty="0">
                <a:solidFill>
                  <a:srgbClr val="151616"/>
                </a:solidFill>
                <a:latin typeface="Arial"/>
                <a:cs typeface="Arial"/>
              </a:rPr>
              <a:t>и  </a:t>
            </a:r>
            <a:r>
              <a:rPr sz="1950" b="1" dirty="0">
                <a:solidFill>
                  <a:srgbClr val="151616"/>
                </a:solidFill>
                <a:latin typeface="Arial"/>
                <a:cs typeface="Arial"/>
              </a:rPr>
              <a:t>членов </a:t>
            </a:r>
            <a:r>
              <a:rPr sz="1950" b="1" spc="-5" dirty="0">
                <a:solidFill>
                  <a:srgbClr val="151616"/>
                </a:solidFill>
                <a:latin typeface="Arial"/>
                <a:cs typeface="Arial"/>
              </a:rPr>
              <a:t>его </a:t>
            </a:r>
            <a:r>
              <a:rPr sz="1950" b="1" spc="10" dirty="0">
                <a:solidFill>
                  <a:srgbClr val="151616"/>
                </a:solidFill>
                <a:latin typeface="Arial"/>
                <a:cs typeface="Arial"/>
              </a:rPr>
              <a:t>семьи</a:t>
            </a:r>
            <a:r>
              <a:rPr sz="1950" b="1" spc="-50" dirty="0">
                <a:solidFill>
                  <a:srgbClr val="151616"/>
                </a:solidFill>
                <a:latin typeface="Arial"/>
                <a:cs typeface="Arial"/>
              </a:rPr>
              <a:t> </a:t>
            </a:r>
            <a:r>
              <a:rPr sz="1950" b="1" spc="-5" dirty="0">
                <a:solidFill>
                  <a:srgbClr val="151616"/>
                </a:solidFill>
                <a:latin typeface="Arial"/>
                <a:cs typeface="Arial"/>
              </a:rPr>
              <a:t>методам</a:t>
            </a:r>
            <a:endParaRPr sz="1950" dirty="0">
              <a:latin typeface="Arial"/>
              <a:cs typeface="Arial"/>
            </a:endParaRPr>
          </a:p>
          <a:p>
            <a:pPr marL="186055">
              <a:lnSpc>
                <a:spcPts val="2020"/>
              </a:lnSpc>
            </a:pPr>
            <a:r>
              <a:rPr sz="1950" b="1" spc="-125" dirty="0">
                <a:solidFill>
                  <a:srgbClr val="151616"/>
                </a:solidFill>
                <a:latin typeface="Arial"/>
                <a:cs typeface="Arial"/>
              </a:rPr>
              <a:t>само- </a:t>
            </a:r>
            <a:r>
              <a:rPr sz="1950" b="1" spc="10" dirty="0">
                <a:solidFill>
                  <a:srgbClr val="151616"/>
                </a:solidFill>
                <a:latin typeface="Arial"/>
                <a:cs typeface="Arial"/>
              </a:rPr>
              <a:t>и</a:t>
            </a:r>
            <a:r>
              <a:rPr sz="1950" b="1" spc="40" dirty="0">
                <a:solidFill>
                  <a:srgbClr val="151616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151616"/>
                </a:solidFill>
                <a:latin typeface="Arial"/>
                <a:cs typeface="Arial"/>
              </a:rPr>
              <a:t>взаимопомощи</a:t>
            </a:r>
            <a:endParaRPr sz="1950" dirty="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74000" y="126950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93588"/>
                </a:moveTo>
                <a:lnTo>
                  <a:pt x="9144000" y="93588"/>
                </a:lnTo>
                <a:lnTo>
                  <a:pt x="9144000" y="0"/>
                </a:lnTo>
                <a:lnTo>
                  <a:pt x="0" y="0"/>
                </a:lnTo>
                <a:lnTo>
                  <a:pt x="0" y="935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74000" y="1374648"/>
            <a:ext cx="9144000" cy="84455"/>
          </a:xfrm>
          <a:custGeom>
            <a:avLst/>
            <a:gdLst/>
            <a:ahLst/>
            <a:cxnLst/>
            <a:rect l="l" t="t" r="r" b="b"/>
            <a:pathLst>
              <a:path w="9144000" h="84455">
                <a:moveTo>
                  <a:pt x="0" y="84301"/>
                </a:moveTo>
                <a:lnTo>
                  <a:pt x="9144000" y="84301"/>
                </a:lnTo>
                <a:lnTo>
                  <a:pt x="9144000" y="0"/>
                </a:lnTo>
                <a:lnTo>
                  <a:pt x="0" y="0"/>
                </a:lnTo>
                <a:lnTo>
                  <a:pt x="0" y="843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774000" y="220538"/>
            <a:ext cx="9144000" cy="1154430"/>
          </a:xfrm>
          <a:prstGeom prst="rect">
            <a:avLst/>
          </a:prstGeom>
          <a:solidFill>
            <a:srgbClr val="8874C8"/>
          </a:solidFill>
        </p:spPr>
        <p:txBody>
          <a:bodyPr vert="horz" wrap="square" lIns="0" tIns="165735" rIns="0" bIns="0" rtlCol="0">
            <a:spAutoFit/>
          </a:bodyPr>
          <a:lstStyle/>
          <a:p>
            <a:pPr marL="927100" marR="394970" indent="-617855">
              <a:lnSpc>
                <a:spcPts val="2680"/>
              </a:lnSpc>
              <a:spcBef>
                <a:spcPts val="1305"/>
              </a:spcBef>
            </a:pPr>
            <a:r>
              <a:rPr spc="-20" dirty="0"/>
              <a:t>Подходы </a:t>
            </a:r>
            <a:r>
              <a:rPr dirty="0"/>
              <a:t>к </a:t>
            </a:r>
            <a:r>
              <a:rPr spc="-5" dirty="0"/>
              <a:t>определению </a:t>
            </a:r>
            <a:r>
              <a:rPr spc="-20" dirty="0"/>
              <a:t>роли </a:t>
            </a:r>
            <a:r>
              <a:rPr spc="-10" dirty="0"/>
              <a:t>сестринского </a:t>
            </a:r>
            <a:r>
              <a:rPr spc="-5" dirty="0"/>
              <a:t>персонала  </a:t>
            </a:r>
            <a:r>
              <a:rPr dirty="0"/>
              <a:t>в </a:t>
            </a:r>
            <a:r>
              <a:rPr spc="-5" dirty="0"/>
              <a:t>оказании </a:t>
            </a:r>
            <a:r>
              <a:rPr dirty="0"/>
              <a:t>паллиативной и </a:t>
            </a:r>
            <a:r>
              <a:rPr spc="-15" dirty="0"/>
              <a:t>хосписной</a:t>
            </a:r>
            <a:r>
              <a:rPr dirty="0"/>
              <a:t> </a:t>
            </a:r>
            <a:r>
              <a:rPr spc="-15" dirty="0"/>
              <a:t>помощи</a:t>
            </a:r>
          </a:p>
        </p:txBody>
      </p:sp>
      <p:sp>
        <p:nvSpPr>
          <p:cNvPr id="24" name="object 24"/>
          <p:cNvSpPr/>
          <p:nvPr/>
        </p:nvSpPr>
        <p:spPr>
          <a:xfrm>
            <a:off x="3854818" y="3166041"/>
            <a:ext cx="2982378" cy="22575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4000" y="220538"/>
            <a:ext cx="9144000" cy="1107996"/>
          </a:xfrm>
          <a:prstGeom prst="rect">
            <a:avLst/>
          </a:prstGeom>
          <a:solidFill>
            <a:srgbClr val="8874C8"/>
          </a:solidFill>
        </p:spPr>
        <p:txBody>
          <a:bodyPr vert="horz" wrap="square" lIns="0" tIns="68580" rIns="0" bIns="0" rtlCol="0">
            <a:spAutoFit/>
          </a:bodyPr>
          <a:lstStyle/>
          <a:p>
            <a:pPr marL="521970" marR="607060" algn="ctr">
              <a:lnSpc>
                <a:spcPts val="2680"/>
              </a:lnSpc>
              <a:spcBef>
                <a:spcPts val="540"/>
              </a:spcBef>
            </a:pPr>
            <a:r>
              <a:rPr spc="-5" dirty="0"/>
              <a:t>Профессиональная </a:t>
            </a:r>
            <a:r>
              <a:rPr spc="-10" dirty="0" err="1"/>
              <a:t>компетентность</a:t>
            </a:r>
            <a:r>
              <a:rPr spc="-10" dirty="0"/>
              <a:t> </a:t>
            </a:r>
            <a:r>
              <a:rPr lang="ru-RU" spc="-10" dirty="0" smtClean="0"/>
              <a:t>и качества </a:t>
            </a:r>
            <a:r>
              <a:rPr spc="-5" dirty="0" err="1" smtClean="0"/>
              <a:t>специалистов</a:t>
            </a:r>
            <a:r>
              <a:rPr lang="ru-RU" spc="-45" dirty="0" smtClean="0"/>
              <a:t>, </a:t>
            </a:r>
            <a:r>
              <a:rPr spc="-5" dirty="0" err="1" smtClean="0"/>
              <a:t>влияющи</a:t>
            </a:r>
            <a:r>
              <a:rPr lang="ru-RU" spc="-5" dirty="0"/>
              <a:t>е</a:t>
            </a:r>
            <a:r>
              <a:rPr spc="-5" dirty="0" smtClean="0"/>
              <a:t> </a:t>
            </a:r>
            <a:r>
              <a:rPr spc="-5" dirty="0"/>
              <a:t>на </a:t>
            </a:r>
            <a:r>
              <a:rPr spc="-25" dirty="0"/>
              <a:t>возможность </a:t>
            </a:r>
            <a:r>
              <a:rPr spc="-5" dirty="0"/>
              <a:t>оказания  </a:t>
            </a:r>
            <a:r>
              <a:rPr dirty="0"/>
              <a:t>паллиативной </a:t>
            </a:r>
            <a:r>
              <a:rPr spc="-15" dirty="0"/>
              <a:t>помощи</a:t>
            </a:r>
            <a:r>
              <a:rPr spc="-10" dirty="0"/>
              <a:t> </a:t>
            </a:r>
            <a:r>
              <a:rPr dirty="0"/>
              <a:t>пациаентам</a:t>
            </a:r>
          </a:p>
        </p:txBody>
      </p:sp>
      <p:sp>
        <p:nvSpPr>
          <p:cNvPr id="3" name="object 3"/>
          <p:cNvSpPr/>
          <p:nvPr/>
        </p:nvSpPr>
        <p:spPr>
          <a:xfrm>
            <a:off x="3105273" y="2991833"/>
            <a:ext cx="2068195" cy="1073785"/>
          </a:xfrm>
          <a:custGeom>
            <a:avLst/>
            <a:gdLst/>
            <a:ahLst/>
            <a:cxnLst/>
            <a:rect l="l" t="t" r="r" b="b"/>
            <a:pathLst>
              <a:path w="2068195" h="1073785">
                <a:moveTo>
                  <a:pt x="1033988" y="0"/>
                </a:moveTo>
                <a:lnTo>
                  <a:pt x="971000" y="979"/>
                </a:lnTo>
                <a:lnTo>
                  <a:pt x="909011" y="3879"/>
                </a:lnTo>
                <a:lnTo>
                  <a:pt x="848128" y="8645"/>
                </a:lnTo>
                <a:lnTo>
                  <a:pt x="788459" y="15220"/>
                </a:lnTo>
                <a:lnTo>
                  <a:pt x="730113" y="23548"/>
                </a:lnTo>
                <a:lnTo>
                  <a:pt x="673197" y="33572"/>
                </a:lnTo>
                <a:lnTo>
                  <a:pt x="617820" y="45237"/>
                </a:lnTo>
                <a:lnTo>
                  <a:pt x="564090" y="58487"/>
                </a:lnTo>
                <a:lnTo>
                  <a:pt x="512115" y="73265"/>
                </a:lnTo>
                <a:lnTo>
                  <a:pt x="462004" y="89515"/>
                </a:lnTo>
                <a:lnTo>
                  <a:pt x="413864" y="107181"/>
                </a:lnTo>
                <a:lnTo>
                  <a:pt x="367804" y="126207"/>
                </a:lnTo>
                <a:lnTo>
                  <a:pt x="323931" y="146537"/>
                </a:lnTo>
                <a:lnTo>
                  <a:pt x="282354" y="168115"/>
                </a:lnTo>
                <a:lnTo>
                  <a:pt x="243182" y="190885"/>
                </a:lnTo>
                <a:lnTo>
                  <a:pt x="206521" y="214789"/>
                </a:lnTo>
                <a:lnTo>
                  <a:pt x="172481" y="239773"/>
                </a:lnTo>
                <a:lnTo>
                  <a:pt x="141170" y="265781"/>
                </a:lnTo>
                <a:lnTo>
                  <a:pt x="112695" y="292755"/>
                </a:lnTo>
                <a:lnTo>
                  <a:pt x="64689" y="349380"/>
                </a:lnTo>
                <a:lnTo>
                  <a:pt x="29327" y="409200"/>
                </a:lnTo>
                <a:lnTo>
                  <a:pt x="7476" y="471765"/>
                </a:lnTo>
                <a:lnTo>
                  <a:pt x="0" y="536627"/>
                </a:lnTo>
                <a:lnTo>
                  <a:pt x="1887" y="569316"/>
                </a:lnTo>
                <a:lnTo>
                  <a:pt x="16659" y="633086"/>
                </a:lnTo>
                <a:lnTo>
                  <a:pt x="45373" y="694334"/>
                </a:lnTo>
                <a:lnTo>
                  <a:pt x="87165" y="752612"/>
                </a:lnTo>
                <a:lnTo>
                  <a:pt x="141170" y="807472"/>
                </a:lnTo>
                <a:lnTo>
                  <a:pt x="172481" y="833479"/>
                </a:lnTo>
                <a:lnTo>
                  <a:pt x="206521" y="858463"/>
                </a:lnTo>
                <a:lnTo>
                  <a:pt x="243182" y="882368"/>
                </a:lnTo>
                <a:lnTo>
                  <a:pt x="282354" y="905137"/>
                </a:lnTo>
                <a:lnTo>
                  <a:pt x="323931" y="926715"/>
                </a:lnTo>
                <a:lnTo>
                  <a:pt x="367804" y="947045"/>
                </a:lnTo>
                <a:lnTo>
                  <a:pt x="413864" y="966071"/>
                </a:lnTo>
                <a:lnTo>
                  <a:pt x="462004" y="983737"/>
                </a:lnTo>
                <a:lnTo>
                  <a:pt x="512115" y="999987"/>
                </a:lnTo>
                <a:lnTo>
                  <a:pt x="564090" y="1014765"/>
                </a:lnTo>
                <a:lnTo>
                  <a:pt x="617820" y="1028015"/>
                </a:lnTo>
                <a:lnTo>
                  <a:pt x="673197" y="1039680"/>
                </a:lnTo>
                <a:lnTo>
                  <a:pt x="730113" y="1049704"/>
                </a:lnTo>
                <a:lnTo>
                  <a:pt x="788459" y="1058032"/>
                </a:lnTo>
                <a:lnTo>
                  <a:pt x="848128" y="1064607"/>
                </a:lnTo>
                <a:lnTo>
                  <a:pt x="909011" y="1069372"/>
                </a:lnTo>
                <a:lnTo>
                  <a:pt x="971000" y="1072273"/>
                </a:lnTo>
                <a:lnTo>
                  <a:pt x="1033988" y="1073252"/>
                </a:lnTo>
                <a:lnTo>
                  <a:pt x="1096975" y="1072273"/>
                </a:lnTo>
                <a:lnTo>
                  <a:pt x="1158965" y="1069372"/>
                </a:lnTo>
                <a:lnTo>
                  <a:pt x="1219848" y="1064607"/>
                </a:lnTo>
                <a:lnTo>
                  <a:pt x="1279517" y="1058032"/>
                </a:lnTo>
                <a:lnTo>
                  <a:pt x="1337863" y="1049704"/>
                </a:lnTo>
                <a:lnTo>
                  <a:pt x="1394779" y="1039680"/>
                </a:lnTo>
                <a:lnTo>
                  <a:pt x="1450156" y="1028015"/>
                </a:lnTo>
                <a:lnTo>
                  <a:pt x="1503885" y="1014765"/>
                </a:lnTo>
                <a:lnTo>
                  <a:pt x="1555860" y="999987"/>
                </a:lnTo>
                <a:lnTo>
                  <a:pt x="1605971" y="983737"/>
                </a:lnTo>
                <a:lnTo>
                  <a:pt x="1654111" y="966071"/>
                </a:lnTo>
                <a:lnTo>
                  <a:pt x="1700172" y="947045"/>
                </a:lnTo>
                <a:lnTo>
                  <a:pt x="1744044" y="926715"/>
                </a:lnTo>
                <a:lnTo>
                  <a:pt x="1785620" y="905137"/>
                </a:lnTo>
                <a:lnTo>
                  <a:pt x="1824793" y="882368"/>
                </a:lnTo>
                <a:lnTo>
                  <a:pt x="1861453" y="858463"/>
                </a:lnTo>
                <a:lnTo>
                  <a:pt x="1895493" y="833479"/>
                </a:lnTo>
                <a:lnTo>
                  <a:pt x="1926804" y="807472"/>
                </a:lnTo>
                <a:lnTo>
                  <a:pt x="1955279" y="780497"/>
                </a:lnTo>
                <a:lnTo>
                  <a:pt x="2003285" y="723872"/>
                </a:lnTo>
                <a:lnTo>
                  <a:pt x="2038646" y="664053"/>
                </a:lnTo>
                <a:lnTo>
                  <a:pt x="2060497" y="601488"/>
                </a:lnTo>
                <a:lnTo>
                  <a:pt x="2067974" y="536627"/>
                </a:lnTo>
                <a:lnTo>
                  <a:pt x="2066086" y="503937"/>
                </a:lnTo>
                <a:lnTo>
                  <a:pt x="2051315" y="440167"/>
                </a:lnTo>
                <a:lnTo>
                  <a:pt x="2022600" y="378919"/>
                </a:lnTo>
                <a:lnTo>
                  <a:pt x="1980808" y="320640"/>
                </a:lnTo>
                <a:lnTo>
                  <a:pt x="1926804" y="265781"/>
                </a:lnTo>
                <a:lnTo>
                  <a:pt x="1895493" y="239773"/>
                </a:lnTo>
                <a:lnTo>
                  <a:pt x="1861453" y="214789"/>
                </a:lnTo>
                <a:lnTo>
                  <a:pt x="1824793" y="190885"/>
                </a:lnTo>
                <a:lnTo>
                  <a:pt x="1785620" y="168115"/>
                </a:lnTo>
                <a:lnTo>
                  <a:pt x="1744044" y="146537"/>
                </a:lnTo>
                <a:lnTo>
                  <a:pt x="1700172" y="126207"/>
                </a:lnTo>
                <a:lnTo>
                  <a:pt x="1654111" y="107181"/>
                </a:lnTo>
                <a:lnTo>
                  <a:pt x="1605971" y="89515"/>
                </a:lnTo>
                <a:lnTo>
                  <a:pt x="1555860" y="73265"/>
                </a:lnTo>
                <a:lnTo>
                  <a:pt x="1503885" y="58487"/>
                </a:lnTo>
                <a:lnTo>
                  <a:pt x="1450156" y="45237"/>
                </a:lnTo>
                <a:lnTo>
                  <a:pt x="1394779" y="33572"/>
                </a:lnTo>
                <a:lnTo>
                  <a:pt x="1337863" y="23548"/>
                </a:lnTo>
                <a:lnTo>
                  <a:pt x="1279517" y="15220"/>
                </a:lnTo>
                <a:lnTo>
                  <a:pt x="1219848" y="8645"/>
                </a:lnTo>
                <a:lnTo>
                  <a:pt x="1158965" y="3879"/>
                </a:lnTo>
                <a:lnTo>
                  <a:pt x="1096975" y="979"/>
                </a:lnTo>
                <a:lnTo>
                  <a:pt x="1033988" y="0"/>
                </a:lnTo>
                <a:close/>
              </a:path>
            </a:pathLst>
          </a:custGeom>
          <a:solidFill>
            <a:srgbClr val="29970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105273" y="2991833"/>
            <a:ext cx="2068195" cy="1073785"/>
          </a:xfrm>
          <a:custGeom>
            <a:avLst/>
            <a:gdLst/>
            <a:ahLst/>
            <a:cxnLst/>
            <a:rect l="l" t="t" r="r" b="b"/>
            <a:pathLst>
              <a:path w="2068195" h="1073785">
                <a:moveTo>
                  <a:pt x="1033988" y="0"/>
                </a:moveTo>
                <a:lnTo>
                  <a:pt x="1096975" y="979"/>
                </a:lnTo>
                <a:lnTo>
                  <a:pt x="1158965" y="3879"/>
                </a:lnTo>
                <a:lnTo>
                  <a:pt x="1219848" y="8645"/>
                </a:lnTo>
                <a:lnTo>
                  <a:pt x="1279517" y="15220"/>
                </a:lnTo>
                <a:lnTo>
                  <a:pt x="1337863" y="23548"/>
                </a:lnTo>
                <a:lnTo>
                  <a:pt x="1394779" y="33572"/>
                </a:lnTo>
                <a:lnTo>
                  <a:pt x="1450156" y="45237"/>
                </a:lnTo>
                <a:lnTo>
                  <a:pt x="1503885" y="58487"/>
                </a:lnTo>
                <a:lnTo>
                  <a:pt x="1555860" y="73265"/>
                </a:lnTo>
                <a:lnTo>
                  <a:pt x="1605971" y="89515"/>
                </a:lnTo>
                <a:lnTo>
                  <a:pt x="1654111" y="107181"/>
                </a:lnTo>
                <a:lnTo>
                  <a:pt x="1700172" y="126207"/>
                </a:lnTo>
                <a:lnTo>
                  <a:pt x="1744044" y="146537"/>
                </a:lnTo>
                <a:lnTo>
                  <a:pt x="1785620" y="168115"/>
                </a:lnTo>
                <a:lnTo>
                  <a:pt x="1824793" y="190885"/>
                </a:lnTo>
                <a:lnTo>
                  <a:pt x="1861453" y="214789"/>
                </a:lnTo>
                <a:lnTo>
                  <a:pt x="1895493" y="239773"/>
                </a:lnTo>
                <a:lnTo>
                  <a:pt x="1926804" y="265781"/>
                </a:lnTo>
                <a:lnTo>
                  <a:pt x="1955279" y="292755"/>
                </a:lnTo>
                <a:lnTo>
                  <a:pt x="2003285" y="349380"/>
                </a:lnTo>
                <a:lnTo>
                  <a:pt x="2038646" y="409200"/>
                </a:lnTo>
                <a:lnTo>
                  <a:pt x="2060497" y="471765"/>
                </a:lnTo>
                <a:lnTo>
                  <a:pt x="2067974" y="536627"/>
                </a:lnTo>
                <a:lnTo>
                  <a:pt x="2066086" y="569316"/>
                </a:lnTo>
                <a:lnTo>
                  <a:pt x="2051315" y="633086"/>
                </a:lnTo>
                <a:lnTo>
                  <a:pt x="2022600" y="694334"/>
                </a:lnTo>
                <a:lnTo>
                  <a:pt x="1980808" y="752612"/>
                </a:lnTo>
                <a:lnTo>
                  <a:pt x="1926804" y="807472"/>
                </a:lnTo>
                <a:lnTo>
                  <a:pt x="1895493" y="833479"/>
                </a:lnTo>
                <a:lnTo>
                  <a:pt x="1861453" y="858463"/>
                </a:lnTo>
                <a:lnTo>
                  <a:pt x="1824793" y="882368"/>
                </a:lnTo>
                <a:lnTo>
                  <a:pt x="1785620" y="905137"/>
                </a:lnTo>
                <a:lnTo>
                  <a:pt x="1744044" y="926715"/>
                </a:lnTo>
                <a:lnTo>
                  <a:pt x="1700172" y="947045"/>
                </a:lnTo>
                <a:lnTo>
                  <a:pt x="1654111" y="966071"/>
                </a:lnTo>
                <a:lnTo>
                  <a:pt x="1605971" y="983737"/>
                </a:lnTo>
                <a:lnTo>
                  <a:pt x="1555860" y="999987"/>
                </a:lnTo>
                <a:lnTo>
                  <a:pt x="1503885" y="1014765"/>
                </a:lnTo>
                <a:lnTo>
                  <a:pt x="1450156" y="1028015"/>
                </a:lnTo>
                <a:lnTo>
                  <a:pt x="1394779" y="1039680"/>
                </a:lnTo>
                <a:lnTo>
                  <a:pt x="1337863" y="1049704"/>
                </a:lnTo>
                <a:lnTo>
                  <a:pt x="1279517" y="1058032"/>
                </a:lnTo>
                <a:lnTo>
                  <a:pt x="1219848" y="1064607"/>
                </a:lnTo>
                <a:lnTo>
                  <a:pt x="1158965" y="1069372"/>
                </a:lnTo>
                <a:lnTo>
                  <a:pt x="1096975" y="1072273"/>
                </a:lnTo>
                <a:lnTo>
                  <a:pt x="1033988" y="1073252"/>
                </a:lnTo>
                <a:lnTo>
                  <a:pt x="971000" y="1072273"/>
                </a:lnTo>
                <a:lnTo>
                  <a:pt x="909011" y="1069372"/>
                </a:lnTo>
                <a:lnTo>
                  <a:pt x="848128" y="1064607"/>
                </a:lnTo>
                <a:lnTo>
                  <a:pt x="788459" y="1058032"/>
                </a:lnTo>
                <a:lnTo>
                  <a:pt x="730113" y="1049704"/>
                </a:lnTo>
                <a:lnTo>
                  <a:pt x="673197" y="1039680"/>
                </a:lnTo>
                <a:lnTo>
                  <a:pt x="617820" y="1028015"/>
                </a:lnTo>
                <a:lnTo>
                  <a:pt x="564090" y="1014765"/>
                </a:lnTo>
                <a:lnTo>
                  <a:pt x="512115" y="999987"/>
                </a:lnTo>
                <a:lnTo>
                  <a:pt x="462004" y="983737"/>
                </a:lnTo>
                <a:lnTo>
                  <a:pt x="413864" y="966071"/>
                </a:lnTo>
                <a:lnTo>
                  <a:pt x="367804" y="947045"/>
                </a:lnTo>
                <a:lnTo>
                  <a:pt x="323931" y="926715"/>
                </a:lnTo>
                <a:lnTo>
                  <a:pt x="282354" y="905137"/>
                </a:lnTo>
                <a:lnTo>
                  <a:pt x="243182" y="882368"/>
                </a:lnTo>
                <a:lnTo>
                  <a:pt x="206521" y="858463"/>
                </a:lnTo>
                <a:lnTo>
                  <a:pt x="172481" y="833479"/>
                </a:lnTo>
                <a:lnTo>
                  <a:pt x="141170" y="807472"/>
                </a:lnTo>
                <a:lnTo>
                  <a:pt x="112695" y="780497"/>
                </a:lnTo>
                <a:lnTo>
                  <a:pt x="64689" y="723872"/>
                </a:lnTo>
                <a:lnTo>
                  <a:pt x="29327" y="664053"/>
                </a:lnTo>
                <a:lnTo>
                  <a:pt x="7476" y="601488"/>
                </a:lnTo>
                <a:lnTo>
                  <a:pt x="0" y="536627"/>
                </a:lnTo>
                <a:lnTo>
                  <a:pt x="1887" y="503937"/>
                </a:lnTo>
                <a:lnTo>
                  <a:pt x="16659" y="440167"/>
                </a:lnTo>
                <a:lnTo>
                  <a:pt x="45373" y="378919"/>
                </a:lnTo>
                <a:lnTo>
                  <a:pt x="87165" y="320640"/>
                </a:lnTo>
                <a:lnTo>
                  <a:pt x="141170" y="265781"/>
                </a:lnTo>
                <a:lnTo>
                  <a:pt x="172481" y="239773"/>
                </a:lnTo>
                <a:lnTo>
                  <a:pt x="206521" y="214789"/>
                </a:lnTo>
                <a:lnTo>
                  <a:pt x="243182" y="190885"/>
                </a:lnTo>
                <a:lnTo>
                  <a:pt x="282354" y="168115"/>
                </a:lnTo>
                <a:lnTo>
                  <a:pt x="323931" y="146537"/>
                </a:lnTo>
                <a:lnTo>
                  <a:pt x="367804" y="126207"/>
                </a:lnTo>
                <a:lnTo>
                  <a:pt x="413864" y="107181"/>
                </a:lnTo>
                <a:lnTo>
                  <a:pt x="462004" y="89515"/>
                </a:lnTo>
                <a:lnTo>
                  <a:pt x="512115" y="73265"/>
                </a:lnTo>
                <a:lnTo>
                  <a:pt x="564090" y="58487"/>
                </a:lnTo>
                <a:lnTo>
                  <a:pt x="617820" y="45237"/>
                </a:lnTo>
                <a:lnTo>
                  <a:pt x="673197" y="33572"/>
                </a:lnTo>
                <a:lnTo>
                  <a:pt x="730113" y="23548"/>
                </a:lnTo>
                <a:lnTo>
                  <a:pt x="788459" y="15220"/>
                </a:lnTo>
                <a:lnTo>
                  <a:pt x="848128" y="8645"/>
                </a:lnTo>
                <a:lnTo>
                  <a:pt x="909011" y="3879"/>
                </a:lnTo>
                <a:lnTo>
                  <a:pt x="971000" y="979"/>
                </a:lnTo>
                <a:lnTo>
                  <a:pt x="1033988" y="0"/>
                </a:lnTo>
                <a:close/>
              </a:path>
            </a:pathLst>
          </a:custGeom>
          <a:ln w="7199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4287" y="2243315"/>
            <a:ext cx="2068195" cy="1073785"/>
          </a:xfrm>
          <a:custGeom>
            <a:avLst/>
            <a:gdLst/>
            <a:ahLst/>
            <a:cxnLst/>
            <a:rect l="l" t="t" r="r" b="b"/>
            <a:pathLst>
              <a:path w="2068195" h="1073785">
                <a:moveTo>
                  <a:pt x="1033984" y="0"/>
                </a:moveTo>
                <a:lnTo>
                  <a:pt x="970996" y="979"/>
                </a:lnTo>
                <a:lnTo>
                  <a:pt x="909007" y="3879"/>
                </a:lnTo>
                <a:lnTo>
                  <a:pt x="848124" y="8645"/>
                </a:lnTo>
                <a:lnTo>
                  <a:pt x="788455" y="15220"/>
                </a:lnTo>
                <a:lnTo>
                  <a:pt x="730109" y="23548"/>
                </a:lnTo>
                <a:lnTo>
                  <a:pt x="673193" y="33572"/>
                </a:lnTo>
                <a:lnTo>
                  <a:pt x="617816" y="45237"/>
                </a:lnTo>
                <a:lnTo>
                  <a:pt x="564087" y="58487"/>
                </a:lnTo>
                <a:lnTo>
                  <a:pt x="512112" y="73265"/>
                </a:lnTo>
                <a:lnTo>
                  <a:pt x="462001" y="89515"/>
                </a:lnTo>
                <a:lnTo>
                  <a:pt x="413861" y="107181"/>
                </a:lnTo>
                <a:lnTo>
                  <a:pt x="367801" y="126207"/>
                </a:lnTo>
                <a:lnTo>
                  <a:pt x="323928" y="146537"/>
                </a:lnTo>
                <a:lnTo>
                  <a:pt x="282352" y="168115"/>
                </a:lnTo>
                <a:lnTo>
                  <a:pt x="243180" y="190884"/>
                </a:lnTo>
                <a:lnTo>
                  <a:pt x="206519" y="214789"/>
                </a:lnTo>
                <a:lnTo>
                  <a:pt x="172480" y="239773"/>
                </a:lnTo>
                <a:lnTo>
                  <a:pt x="141169" y="265780"/>
                </a:lnTo>
                <a:lnTo>
                  <a:pt x="112694" y="292754"/>
                </a:lnTo>
                <a:lnTo>
                  <a:pt x="64688" y="349379"/>
                </a:lnTo>
                <a:lnTo>
                  <a:pt x="29327" y="409199"/>
                </a:lnTo>
                <a:lnTo>
                  <a:pt x="7476" y="471764"/>
                </a:lnTo>
                <a:lnTo>
                  <a:pt x="0" y="536625"/>
                </a:lnTo>
                <a:lnTo>
                  <a:pt x="1887" y="569315"/>
                </a:lnTo>
                <a:lnTo>
                  <a:pt x="16658" y="633085"/>
                </a:lnTo>
                <a:lnTo>
                  <a:pt x="45373" y="694333"/>
                </a:lnTo>
                <a:lnTo>
                  <a:pt x="87165" y="752612"/>
                </a:lnTo>
                <a:lnTo>
                  <a:pt x="141169" y="807471"/>
                </a:lnTo>
                <a:lnTo>
                  <a:pt x="172480" y="833479"/>
                </a:lnTo>
                <a:lnTo>
                  <a:pt x="206519" y="858463"/>
                </a:lnTo>
                <a:lnTo>
                  <a:pt x="243180" y="882367"/>
                </a:lnTo>
                <a:lnTo>
                  <a:pt x="282352" y="905137"/>
                </a:lnTo>
                <a:lnTo>
                  <a:pt x="323928" y="926714"/>
                </a:lnTo>
                <a:lnTo>
                  <a:pt x="367801" y="947044"/>
                </a:lnTo>
                <a:lnTo>
                  <a:pt x="413861" y="966071"/>
                </a:lnTo>
                <a:lnTo>
                  <a:pt x="462001" y="983737"/>
                </a:lnTo>
                <a:lnTo>
                  <a:pt x="512112" y="999987"/>
                </a:lnTo>
                <a:lnTo>
                  <a:pt x="564087" y="1014765"/>
                </a:lnTo>
                <a:lnTo>
                  <a:pt x="617816" y="1028015"/>
                </a:lnTo>
                <a:lnTo>
                  <a:pt x="673193" y="1039680"/>
                </a:lnTo>
                <a:lnTo>
                  <a:pt x="730109" y="1049704"/>
                </a:lnTo>
                <a:lnTo>
                  <a:pt x="788455" y="1058032"/>
                </a:lnTo>
                <a:lnTo>
                  <a:pt x="848124" y="1064607"/>
                </a:lnTo>
                <a:lnTo>
                  <a:pt x="909007" y="1069372"/>
                </a:lnTo>
                <a:lnTo>
                  <a:pt x="970996" y="1072273"/>
                </a:lnTo>
                <a:lnTo>
                  <a:pt x="1033984" y="1073252"/>
                </a:lnTo>
                <a:lnTo>
                  <a:pt x="1096972" y="1072273"/>
                </a:lnTo>
                <a:lnTo>
                  <a:pt x="1158961" y="1069372"/>
                </a:lnTo>
                <a:lnTo>
                  <a:pt x="1219845" y="1064607"/>
                </a:lnTo>
                <a:lnTo>
                  <a:pt x="1279514" y="1058032"/>
                </a:lnTo>
                <a:lnTo>
                  <a:pt x="1337860" y="1049704"/>
                </a:lnTo>
                <a:lnTo>
                  <a:pt x="1394776" y="1039680"/>
                </a:lnTo>
                <a:lnTo>
                  <a:pt x="1450153" y="1028015"/>
                </a:lnTo>
                <a:lnTo>
                  <a:pt x="1503883" y="1014765"/>
                </a:lnTo>
                <a:lnTo>
                  <a:pt x="1555858" y="999987"/>
                </a:lnTo>
                <a:lnTo>
                  <a:pt x="1605969" y="983737"/>
                </a:lnTo>
                <a:lnTo>
                  <a:pt x="1654109" y="966071"/>
                </a:lnTo>
                <a:lnTo>
                  <a:pt x="1700170" y="947044"/>
                </a:lnTo>
                <a:lnTo>
                  <a:pt x="1744042" y="926714"/>
                </a:lnTo>
                <a:lnTo>
                  <a:pt x="1785619" y="905137"/>
                </a:lnTo>
                <a:lnTo>
                  <a:pt x="1824791" y="882367"/>
                </a:lnTo>
                <a:lnTo>
                  <a:pt x="1861452" y="858463"/>
                </a:lnTo>
                <a:lnTo>
                  <a:pt x="1895491" y="833479"/>
                </a:lnTo>
                <a:lnTo>
                  <a:pt x="1926803" y="807471"/>
                </a:lnTo>
                <a:lnTo>
                  <a:pt x="1955277" y="780497"/>
                </a:lnTo>
                <a:lnTo>
                  <a:pt x="2003283" y="723872"/>
                </a:lnTo>
                <a:lnTo>
                  <a:pt x="2038645" y="664052"/>
                </a:lnTo>
                <a:lnTo>
                  <a:pt x="2060496" y="601487"/>
                </a:lnTo>
                <a:lnTo>
                  <a:pt x="2067972" y="536625"/>
                </a:lnTo>
                <a:lnTo>
                  <a:pt x="2066085" y="503936"/>
                </a:lnTo>
                <a:lnTo>
                  <a:pt x="2051313" y="440166"/>
                </a:lnTo>
                <a:lnTo>
                  <a:pt x="2022599" y="378918"/>
                </a:lnTo>
                <a:lnTo>
                  <a:pt x="1980807" y="320640"/>
                </a:lnTo>
                <a:lnTo>
                  <a:pt x="1926803" y="265780"/>
                </a:lnTo>
                <a:lnTo>
                  <a:pt x="1895491" y="239773"/>
                </a:lnTo>
                <a:lnTo>
                  <a:pt x="1861452" y="214789"/>
                </a:lnTo>
                <a:lnTo>
                  <a:pt x="1824791" y="190884"/>
                </a:lnTo>
                <a:lnTo>
                  <a:pt x="1785619" y="168115"/>
                </a:lnTo>
                <a:lnTo>
                  <a:pt x="1744042" y="146537"/>
                </a:lnTo>
                <a:lnTo>
                  <a:pt x="1700170" y="126207"/>
                </a:lnTo>
                <a:lnTo>
                  <a:pt x="1654109" y="107181"/>
                </a:lnTo>
                <a:lnTo>
                  <a:pt x="1605969" y="89515"/>
                </a:lnTo>
                <a:lnTo>
                  <a:pt x="1555858" y="73265"/>
                </a:lnTo>
                <a:lnTo>
                  <a:pt x="1503883" y="58487"/>
                </a:lnTo>
                <a:lnTo>
                  <a:pt x="1450153" y="45237"/>
                </a:lnTo>
                <a:lnTo>
                  <a:pt x="1394776" y="33572"/>
                </a:lnTo>
                <a:lnTo>
                  <a:pt x="1337860" y="23548"/>
                </a:lnTo>
                <a:lnTo>
                  <a:pt x="1279514" y="15220"/>
                </a:lnTo>
                <a:lnTo>
                  <a:pt x="1219845" y="8645"/>
                </a:lnTo>
                <a:lnTo>
                  <a:pt x="1158961" y="3879"/>
                </a:lnTo>
                <a:lnTo>
                  <a:pt x="1096972" y="979"/>
                </a:lnTo>
                <a:lnTo>
                  <a:pt x="1033984" y="0"/>
                </a:lnTo>
                <a:close/>
              </a:path>
            </a:pathLst>
          </a:custGeom>
          <a:solidFill>
            <a:srgbClr val="5687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04287" y="2243315"/>
            <a:ext cx="2068195" cy="1073785"/>
          </a:xfrm>
          <a:custGeom>
            <a:avLst/>
            <a:gdLst/>
            <a:ahLst/>
            <a:cxnLst/>
            <a:rect l="l" t="t" r="r" b="b"/>
            <a:pathLst>
              <a:path w="2068195" h="1073785">
                <a:moveTo>
                  <a:pt x="1033984" y="0"/>
                </a:moveTo>
                <a:lnTo>
                  <a:pt x="1096972" y="979"/>
                </a:lnTo>
                <a:lnTo>
                  <a:pt x="1158961" y="3879"/>
                </a:lnTo>
                <a:lnTo>
                  <a:pt x="1219845" y="8645"/>
                </a:lnTo>
                <a:lnTo>
                  <a:pt x="1279514" y="15220"/>
                </a:lnTo>
                <a:lnTo>
                  <a:pt x="1337860" y="23548"/>
                </a:lnTo>
                <a:lnTo>
                  <a:pt x="1394776" y="33572"/>
                </a:lnTo>
                <a:lnTo>
                  <a:pt x="1450153" y="45237"/>
                </a:lnTo>
                <a:lnTo>
                  <a:pt x="1503883" y="58487"/>
                </a:lnTo>
                <a:lnTo>
                  <a:pt x="1555858" y="73265"/>
                </a:lnTo>
                <a:lnTo>
                  <a:pt x="1605969" y="89515"/>
                </a:lnTo>
                <a:lnTo>
                  <a:pt x="1654109" y="107181"/>
                </a:lnTo>
                <a:lnTo>
                  <a:pt x="1700170" y="126207"/>
                </a:lnTo>
                <a:lnTo>
                  <a:pt x="1744042" y="146537"/>
                </a:lnTo>
                <a:lnTo>
                  <a:pt x="1785619" y="168115"/>
                </a:lnTo>
                <a:lnTo>
                  <a:pt x="1824791" y="190884"/>
                </a:lnTo>
                <a:lnTo>
                  <a:pt x="1861452" y="214789"/>
                </a:lnTo>
                <a:lnTo>
                  <a:pt x="1895491" y="239773"/>
                </a:lnTo>
                <a:lnTo>
                  <a:pt x="1926803" y="265780"/>
                </a:lnTo>
                <a:lnTo>
                  <a:pt x="1955277" y="292754"/>
                </a:lnTo>
                <a:lnTo>
                  <a:pt x="2003283" y="349379"/>
                </a:lnTo>
                <a:lnTo>
                  <a:pt x="2038645" y="409199"/>
                </a:lnTo>
                <a:lnTo>
                  <a:pt x="2060496" y="471764"/>
                </a:lnTo>
                <a:lnTo>
                  <a:pt x="2067972" y="536625"/>
                </a:lnTo>
                <a:lnTo>
                  <a:pt x="2066085" y="569315"/>
                </a:lnTo>
                <a:lnTo>
                  <a:pt x="2051313" y="633085"/>
                </a:lnTo>
                <a:lnTo>
                  <a:pt x="2022599" y="694333"/>
                </a:lnTo>
                <a:lnTo>
                  <a:pt x="1980807" y="752612"/>
                </a:lnTo>
                <a:lnTo>
                  <a:pt x="1926803" y="807471"/>
                </a:lnTo>
                <a:lnTo>
                  <a:pt x="1895491" y="833479"/>
                </a:lnTo>
                <a:lnTo>
                  <a:pt x="1861452" y="858463"/>
                </a:lnTo>
                <a:lnTo>
                  <a:pt x="1824791" y="882367"/>
                </a:lnTo>
                <a:lnTo>
                  <a:pt x="1785619" y="905137"/>
                </a:lnTo>
                <a:lnTo>
                  <a:pt x="1744042" y="926714"/>
                </a:lnTo>
                <a:lnTo>
                  <a:pt x="1700170" y="947044"/>
                </a:lnTo>
                <a:lnTo>
                  <a:pt x="1654109" y="966071"/>
                </a:lnTo>
                <a:lnTo>
                  <a:pt x="1605969" y="983737"/>
                </a:lnTo>
                <a:lnTo>
                  <a:pt x="1555858" y="999987"/>
                </a:lnTo>
                <a:lnTo>
                  <a:pt x="1503883" y="1014765"/>
                </a:lnTo>
                <a:lnTo>
                  <a:pt x="1450153" y="1028015"/>
                </a:lnTo>
                <a:lnTo>
                  <a:pt x="1394776" y="1039680"/>
                </a:lnTo>
                <a:lnTo>
                  <a:pt x="1337860" y="1049704"/>
                </a:lnTo>
                <a:lnTo>
                  <a:pt x="1279514" y="1058032"/>
                </a:lnTo>
                <a:lnTo>
                  <a:pt x="1219845" y="1064607"/>
                </a:lnTo>
                <a:lnTo>
                  <a:pt x="1158961" y="1069372"/>
                </a:lnTo>
                <a:lnTo>
                  <a:pt x="1096972" y="1072273"/>
                </a:lnTo>
                <a:lnTo>
                  <a:pt x="1033984" y="1073252"/>
                </a:lnTo>
                <a:lnTo>
                  <a:pt x="970996" y="1072273"/>
                </a:lnTo>
                <a:lnTo>
                  <a:pt x="909007" y="1069372"/>
                </a:lnTo>
                <a:lnTo>
                  <a:pt x="848124" y="1064607"/>
                </a:lnTo>
                <a:lnTo>
                  <a:pt x="788455" y="1058032"/>
                </a:lnTo>
                <a:lnTo>
                  <a:pt x="730109" y="1049704"/>
                </a:lnTo>
                <a:lnTo>
                  <a:pt x="673193" y="1039680"/>
                </a:lnTo>
                <a:lnTo>
                  <a:pt x="617816" y="1028015"/>
                </a:lnTo>
                <a:lnTo>
                  <a:pt x="564087" y="1014765"/>
                </a:lnTo>
                <a:lnTo>
                  <a:pt x="512112" y="999987"/>
                </a:lnTo>
                <a:lnTo>
                  <a:pt x="462001" y="983737"/>
                </a:lnTo>
                <a:lnTo>
                  <a:pt x="413861" y="966071"/>
                </a:lnTo>
                <a:lnTo>
                  <a:pt x="367801" y="947044"/>
                </a:lnTo>
                <a:lnTo>
                  <a:pt x="323928" y="926714"/>
                </a:lnTo>
                <a:lnTo>
                  <a:pt x="282352" y="905137"/>
                </a:lnTo>
                <a:lnTo>
                  <a:pt x="243180" y="882367"/>
                </a:lnTo>
                <a:lnTo>
                  <a:pt x="206519" y="858463"/>
                </a:lnTo>
                <a:lnTo>
                  <a:pt x="172480" y="833479"/>
                </a:lnTo>
                <a:lnTo>
                  <a:pt x="141169" y="807471"/>
                </a:lnTo>
                <a:lnTo>
                  <a:pt x="112694" y="780497"/>
                </a:lnTo>
                <a:lnTo>
                  <a:pt x="64688" y="723872"/>
                </a:lnTo>
                <a:lnTo>
                  <a:pt x="29327" y="664052"/>
                </a:lnTo>
                <a:lnTo>
                  <a:pt x="7476" y="601487"/>
                </a:lnTo>
                <a:lnTo>
                  <a:pt x="0" y="536625"/>
                </a:lnTo>
                <a:lnTo>
                  <a:pt x="1887" y="503936"/>
                </a:lnTo>
                <a:lnTo>
                  <a:pt x="16658" y="440166"/>
                </a:lnTo>
                <a:lnTo>
                  <a:pt x="45373" y="378918"/>
                </a:lnTo>
                <a:lnTo>
                  <a:pt x="87165" y="320640"/>
                </a:lnTo>
                <a:lnTo>
                  <a:pt x="141169" y="265780"/>
                </a:lnTo>
                <a:lnTo>
                  <a:pt x="172480" y="239773"/>
                </a:lnTo>
                <a:lnTo>
                  <a:pt x="206519" y="214789"/>
                </a:lnTo>
                <a:lnTo>
                  <a:pt x="243180" y="190884"/>
                </a:lnTo>
                <a:lnTo>
                  <a:pt x="282352" y="168115"/>
                </a:lnTo>
                <a:lnTo>
                  <a:pt x="323928" y="146537"/>
                </a:lnTo>
                <a:lnTo>
                  <a:pt x="367801" y="126207"/>
                </a:lnTo>
                <a:lnTo>
                  <a:pt x="413861" y="107181"/>
                </a:lnTo>
                <a:lnTo>
                  <a:pt x="462001" y="89515"/>
                </a:lnTo>
                <a:lnTo>
                  <a:pt x="512112" y="73265"/>
                </a:lnTo>
                <a:lnTo>
                  <a:pt x="564087" y="58487"/>
                </a:lnTo>
                <a:lnTo>
                  <a:pt x="617816" y="45237"/>
                </a:lnTo>
                <a:lnTo>
                  <a:pt x="673193" y="33572"/>
                </a:lnTo>
                <a:lnTo>
                  <a:pt x="730109" y="23548"/>
                </a:lnTo>
                <a:lnTo>
                  <a:pt x="788455" y="15220"/>
                </a:lnTo>
                <a:lnTo>
                  <a:pt x="848124" y="8645"/>
                </a:lnTo>
                <a:lnTo>
                  <a:pt x="909007" y="3879"/>
                </a:lnTo>
                <a:lnTo>
                  <a:pt x="970996" y="979"/>
                </a:lnTo>
                <a:lnTo>
                  <a:pt x="1033984" y="0"/>
                </a:lnTo>
                <a:close/>
              </a:path>
            </a:pathLst>
          </a:custGeom>
          <a:ln w="7199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19742" y="4243431"/>
            <a:ext cx="2068195" cy="1073785"/>
          </a:xfrm>
          <a:custGeom>
            <a:avLst/>
            <a:gdLst/>
            <a:ahLst/>
            <a:cxnLst/>
            <a:rect l="l" t="t" r="r" b="b"/>
            <a:pathLst>
              <a:path w="2068195" h="1073785">
                <a:moveTo>
                  <a:pt x="1033989" y="0"/>
                </a:moveTo>
                <a:lnTo>
                  <a:pt x="971002" y="979"/>
                </a:lnTo>
                <a:lnTo>
                  <a:pt x="909012" y="3879"/>
                </a:lnTo>
                <a:lnTo>
                  <a:pt x="848129" y="8645"/>
                </a:lnTo>
                <a:lnTo>
                  <a:pt x="788460" y="15220"/>
                </a:lnTo>
                <a:lnTo>
                  <a:pt x="730113" y="23548"/>
                </a:lnTo>
                <a:lnTo>
                  <a:pt x="673198" y="33572"/>
                </a:lnTo>
                <a:lnTo>
                  <a:pt x="617821" y="45237"/>
                </a:lnTo>
                <a:lnTo>
                  <a:pt x="564091" y="58487"/>
                </a:lnTo>
                <a:lnTo>
                  <a:pt x="512116" y="73265"/>
                </a:lnTo>
                <a:lnTo>
                  <a:pt x="462004" y="89515"/>
                </a:lnTo>
                <a:lnTo>
                  <a:pt x="413864" y="107181"/>
                </a:lnTo>
                <a:lnTo>
                  <a:pt x="367804" y="126207"/>
                </a:lnTo>
                <a:lnTo>
                  <a:pt x="323931" y="146537"/>
                </a:lnTo>
                <a:lnTo>
                  <a:pt x="282354" y="168115"/>
                </a:lnTo>
                <a:lnTo>
                  <a:pt x="243182" y="190885"/>
                </a:lnTo>
                <a:lnTo>
                  <a:pt x="206521" y="214789"/>
                </a:lnTo>
                <a:lnTo>
                  <a:pt x="172481" y="239773"/>
                </a:lnTo>
                <a:lnTo>
                  <a:pt x="141170" y="265781"/>
                </a:lnTo>
                <a:lnTo>
                  <a:pt x="112695" y="292755"/>
                </a:lnTo>
                <a:lnTo>
                  <a:pt x="64689" y="349380"/>
                </a:lnTo>
                <a:lnTo>
                  <a:pt x="29327" y="409200"/>
                </a:lnTo>
                <a:lnTo>
                  <a:pt x="7476" y="471765"/>
                </a:lnTo>
                <a:lnTo>
                  <a:pt x="0" y="536627"/>
                </a:lnTo>
                <a:lnTo>
                  <a:pt x="1887" y="569316"/>
                </a:lnTo>
                <a:lnTo>
                  <a:pt x="16659" y="633086"/>
                </a:lnTo>
                <a:lnTo>
                  <a:pt x="45373" y="694334"/>
                </a:lnTo>
                <a:lnTo>
                  <a:pt x="87165" y="752612"/>
                </a:lnTo>
                <a:lnTo>
                  <a:pt x="141170" y="807472"/>
                </a:lnTo>
                <a:lnTo>
                  <a:pt x="172481" y="833479"/>
                </a:lnTo>
                <a:lnTo>
                  <a:pt x="206521" y="858463"/>
                </a:lnTo>
                <a:lnTo>
                  <a:pt x="243182" y="882368"/>
                </a:lnTo>
                <a:lnTo>
                  <a:pt x="282354" y="905137"/>
                </a:lnTo>
                <a:lnTo>
                  <a:pt x="323931" y="926715"/>
                </a:lnTo>
                <a:lnTo>
                  <a:pt x="367804" y="947045"/>
                </a:lnTo>
                <a:lnTo>
                  <a:pt x="413864" y="966071"/>
                </a:lnTo>
                <a:lnTo>
                  <a:pt x="462004" y="983737"/>
                </a:lnTo>
                <a:lnTo>
                  <a:pt x="512116" y="999987"/>
                </a:lnTo>
                <a:lnTo>
                  <a:pt x="564091" y="1014765"/>
                </a:lnTo>
                <a:lnTo>
                  <a:pt x="617821" y="1028015"/>
                </a:lnTo>
                <a:lnTo>
                  <a:pt x="673198" y="1039680"/>
                </a:lnTo>
                <a:lnTo>
                  <a:pt x="730113" y="1049704"/>
                </a:lnTo>
                <a:lnTo>
                  <a:pt x="788460" y="1058032"/>
                </a:lnTo>
                <a:lnTo>
                  <a:pt x="848129" y="1064607"/>
                </a:lnTo>
                <a:lnTo>
                  <a:pt x="909012" y="1069372"/>
                </a:lnTo>
                <a:lnTo>
                  <a:pt x="971002" y="1072273"/>
                </a:lnTo>
                <a:lnTo>
                  <a:pt x="1033989" y="1073252"/>
                </a:lnTo>
                <a:lnTo>
                  <a:pt x="1096976" y="1072273"/>
                </a:lnTo>
                <a:lnTo>
                  <a:pt x="1158966" y="1069372"/>
                </a:lnTo>
                <a:lnTo>
                  <a:pt x="1219849" y="1064607"/>
                </a:lnTo>
                <a:lnTo>
                  <a:pt x="1279518" y="1058032"/>
                </a:lnTo>
                <a:lnTo>
                  <a:pt x="1337864" y="1049704"/>
                </a:lnTo>
                <a:lnTo>
                  <a:pt x="1394779" y="1039680"/>
                </a:lnTo>
                <a:lnTo>
                  <a:pt x="1450156" y="1028015"/>
                </a:lnTo>
                <a:lnTo>
                  <a:pt x="1503886" y="1014765"/>
                </a:lnTo>
                <a:lnTo>
                  <a:pt x="1555860" y="999987"/>
                </a:lnTo>
                <a:lnTo>
                  <a:pt x="1605972" y="983737"/>
                </a:lnTo>
                <a:lnTo>
                  <a:pt x="1654112" y="966071"/>
                </a:lnTo>
                <a:lnTo>
                  <a:pt x="1700172" y="947045"/>
                </a:lnTo>
                <a:lnTo>
                  <a:pt x="1744044" y="926715"/>
                </a:lnTo>
                <a:lnTo>
                  <a:pt x="1785621" y="905137"/>
                </a:lnTo>
                <a:lnTo>
                  <a:pt x="1824793" y="882368"/>
                </a:lnTo>
                <a:lnTo>
                  <a:pt x="1861453" y="858463"/>
                </a:lnTo>
                <a:lnTo>
                  <a:pt x="1895493" y="833479"/>
                </a:lnTo>
                <a:lnTo>
                  <a:pt x="1926804" y="807472"/>
                </a:lnTo>
                <a:lnTo>
                  <a:pt x="1955279" y="780497"/>
                </a:lnTo>
                <a:lnTo>
                  <a:pt x="2003285" y="723872"/>
                </a:lnTo>
                <a:lnTo>
                  <a:pt x="2038646" y="664053"/>
                </a:lnTo>
                <a:lnTo>
                  <a:pt x="2060497" y="601488"/>
                </a:lnTo>
                <a:lnTo>
                  <a:pt x="2067974" y="536627"/>
                </a:lnTo>
                <a:lnTo>
                  <a:pt x="2066086" y="503937"/>
                </a:lnTo>
                <a:lnTo>
                  <a:pt x="2051315" y="440167"/>
                </a:lnTo>
                <a:lnTo>
                  <a:pt x="2022600" y="378919"/>
                </a:lnTo>
                <a:lnTo>
                  <a:pt x="1980808" y="320640"/>
                </a:lnTo>
                <a:lnTo>
                  <a:pt x="1926804" y="265781"/>
                </a:lnTo>
                <a:lnTo>
                  <a:pt x="1895493" y="239773"/>
                </a:lnTo>
                <a:lnTo>
                  <a:pt x="1861453" y="214789"/>
                </a:lnTo>
                <a:lnTo>
                  <a:pt x="1824793" y="190885"/>
                </a:lnTo>
                <a:lnTo>
                  <a:pt x="1785621" y="168115"/>
                </a:lnTo>
                <a:lnTo>
                  <a:pt x="1744044" y="146537"/>
                </a:lnTo>
                <a:lnTo>
                  <a:pt x="1700172" y="126207"/>
                </a:lnTo>
                <a:lnTo>
                  <a:pt x="1654112" y="107181"/>
                </a:lnTo>
                <a:lnTo>
                  <a:pt x="1605972" y="89515"/>
                </a:lnTo>
                <a:lnTo>
                  <a:pt x="1555860" y="73265"/>
                </a:lnTo>
                <a:lnTo>
                  <a:pt x="1503886" y="58487"/>
                </a:lnTo>
                <a:lnTo>
                  <a:pt x="1450156" y="45237"/>
                </a:lnTo>
                <a:lnTo>
                  <a:pt x="1394779" y="33572"/>
                </a:lnTo>
                <a:lnTo>
                  <a:pt x="1337864" y="23548"/>
                </a:lnTo>
                <a:lnTo>
                  <a:pt x="1279518" y="15220"/>
                </a:lnTo>
                <a:lnTo>
                  <a:pt x="1219849" y="8645"/>
                </a:lnTo>
                <a:lnTo>
                  <a:pt x="1158966" y="3879"/>
                </a:lnTo>
                <a:lnTo>
                  <a:pt x="1096976" y="979"/>
                </a:lnTo>
                <a:lnTo>
                  <a:pt x="1033989" y="0"/>
                </a:lnTo>
                <a:close/>
              </a:path>
            </a:pathLst>
          </a:custGeom>
          <a:solidFill>
            <a:srgbClr val="8874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819742" y="4243431"/>
            <a:ext cx="2068195" cy="1073785"/>
          </a:xfrm>
          <a:custGeom>
            <a:avLst/>
            <a:gdLst/>
            <a:ahLst/>
            <a:cxnLst/>
            <a:rect l="l" t="t" r="r" b="b"/>
            <a:pathLst>
              <a:path w="2068195" h="1073785">
                <a:moveTo>
                  <a:pt x="1033989" y="0"/>
                </a:moveTo>
                <a:lnTo>
                  <a:pt x="1096976" y="979"/>
                </a:lnTo>
                <a:lnTo>
                  <a:pt x="1158966" y="3879"/>
                </a:lnTo>
                <a:lnTo>
                  <a:pt x="1219849" y="8645"/>
                </a:lnTo>
                <a:lnTo>
                  <a:pt x="1279518" y="15220"/>
                </a:lnTo>
                <a:lnTo>
                  <a:pt x="1337864" y="23548"/>
                </a:lnTo>
                <a:lnTo>
                  <a:pt x="1394779" y="33572"/>
                </a:lnTo>
                <a:lnTo>
                  <a:pt x="1450156" y="45237"/>
                </a:lnTo>
                <a:lnTo>
                  <a:pt x="1503886" y="58487"/>
                </a:lnTo>
                <a:lnTo>
                  <a:pt x="1555860" y="73265"/>
                </a:lnTo>
                <a:lnTo>
                  <a:pt x="1605972" y="89515"/>
                </a:lnTo>
                <a:lnTo>
                  <a:pt x="1654112" y="107181"/>
                </a:lnTo>
                <a:lnTo>
                  <a:pt x="1700172" y="126207"/>
                </a:lnTo>
                <a:lnTo>
                  <a:pt x="1744044" y="146537"/>
                </a:lnTo>
                <a:lnTo>
                  <a:pt x="1785621" y="168115"/>
                </a:lnTo>
                <a:lnTo>
                  <a:pt x="1824793" y="190885"/>
                </a:lnTo>
                <a:lnTo>
                  <a:pt x="1861453" y="214789"/>
                </a:lnTo>
                <a:lnTo>
                  <a:pt x="1895493" y="239773"/>
                </a:lnTo>
                <a:lnTo>
                  <a:pt x="1926804" y="265781"/>
                </a:lnTo>
                <a:lnTo>
                  <a:pt x="1955279" y="292755"/>
                </a:lnTo>
                <a:lnTo>
                  <a:pt x="2003285" y="349380"/>
                </a:lnTo>
                <a:lnTo>
                  <a:pt x="2038646" y="409200"/>
                </a:lnTo>
                <a:lnTo>
                  <a:pt x="2060497" y="471765"/>
                </a:lnTo>
                <a:lnTo>
                  <a:pt x="2067974" y="536627"/>
                </a:lnTo>
                <a:lnTo>
                  <a:pt x="2066086" y="569316"/>
                </a:lnTo>
                <a:lnTo>
                  <a:pt x="2051315" y="633086"/>
                </a:lnTo>
                <a:lnTo>
                  <a:pt x="2022600" y="694334"/>
                </a:lnTo>
                <a:lnTo>
                  <a:pt x="1980808" y="752612"/>
                </a:lnTo>
                <a:lnTo>
                  <a:pt x="1926804" y="807472"/>
                </a:lnTo>
                <a:lnTo>
                  <a:pt x="1895493" y="833479"/>
                </a:lnTo>
                <a:lnTo>
                  <a:pt x="1861453" y="858463"/>
                </a:lnTo>
                <a:lnTo>
                  <a:pt x="1824793" y="882368"/>
                </a:lnTo>
                <a:lnTo>
                  <a:pt x="1785621" y="905137"/>
                </a:lnTo>
                <a:lnTo>
                  <a:pt x="1744044" y="926715"/>
                </a:lnTo>
                <a:lnTo>
                  <a:pt x="1700172" y="947045"/>
                </a:lnTo>
                <a:lnTo>
                  <a:pt x="1654112" y="966071"/>
                </a:lnTo>
                <a:lnTo>
                  <a:pt x="1605972" y="983737"/>
                </a:lnTo>
                <a:lnTo>
                  <a:pt x="1555860" y="999987"/>
                </a:lnTo>
                <a:lnTo>
                  <a:pt x="1503886" y="1014765"/>
                </a:lnTo>
                <a:lnTo>
                  <a:pt x="1450156" y="1028015"/>
                </a:lnTo>
                <a:lnTo>
                  <a:pt x="1394779" y="1039680"/>
                </a:lnTo>
                <a:lnTo>
                  <a:pt x="1337864" y="1049704"/>
                </a:lnTo>
                <a:lnTo>
                  <a:pt x="1279518" y="1058032"/>
                </a:lnTo>
                <a:lnTo>
                  <a:pt x="1219849" y="1064607"/>
                </a:lnTo>
                <a:lnTo>
                  <a:pt x="1158966" y="1069372"/>
                </a:lnTo>
                <a:lnTo>
                  <a:pt x="1096976" y="1072273"/>
                </a:lnTo>
                <a:lnTo>
                  <a:pt x="1033989" y="1073252"/>
                </a:lnTo>
                <a:lnTo>
                  <a:pt x="971002" y="1072273"/>
                </a:lnTo>
                <a:lnTo>
                  <a:pt x="909012" y="1069372"/>
                </a:lnTo>
                <a:lnTo>
                  <a:pt x="848129" y="1064607"/>
                </a:lnTo>
                <a:lnTo>
                  <a:pt x="788460" y="1058032"/>
                </a:lnTo>
                <a:lnTo>
                  <a:pt x="730113" y="1049704"/>
                </a:lnTo>
                <a:lnTo>
                  <a:pt x="673198" y="1039680"/>
                </a:lnTo>
                <a:lnTo>
                  <a:pt x="617821" y="1028015"/>
                </a:lnTo>
                <a:lnTo>
                  <a:pt x="564091" y="1014765"/>
                </a:lnTo>
                <a:lnTo>
                  <a:pt x="512116" y="999987"/>
                </a:lnTo>
                <a:lnTo>
                  <a:pt x="462004" y="983737"/>
                </a:lnTo>
                <a:lnTo>
                  <a:pt x="413864" y="966071"/>
                </a:lnTo>
                <a:lnTo>
                  <a:pt x="367804" y="947045"/>
                </a:lnTo>
                <a:lnTo>
                  <a:pt x="323931" y="926715"/>
                </a:lnTo>
                <a:lnTo>
                  <a:pt x="282354" y="905137"/>
                </a:lnTo>
                <a:lnTo>
                  <a:pt x="243182" y="882368"/>
                </a:lnTo>
                <a:lnTo>
                  <a:pt x="206521" y="858463"/>
                </a:lnTo>
                <a:lnTo>
                  <a:pt x="172481" y="833479"/>
                </a:lnTo>
                <a:lnTo>
                  <a:pt x="141170" y="807472"/>
                </a:lnTo>
                <a:lnTo>
                  <a:pt x="112695" y="780497"/>
                </a:lnTo>
                <a:lnTo>
                  <a:pt x="64689" y="723872"/>
                </a:lnTo>
                <a:lnTo>
                  <a:pt x="29327" y="664053"/>
                </a:lnTo>
                <a:lnTo>
                  <a:pt x="7476" y="601488"/>
                </a:lnTo>
                <a:lnTo>
                  <a:pt x="0" y="536627"/>
                </a:lnTo>
                <a:lnTo>
                  <a:pt x="1887" y="503937"/>
                </a:lnTo>
                <a:lnTo>
                  <a:pt x="16659" y="440167"/>
                </a:lnTo>
                <a:lnTo>
                  <a:pt x="45373" y="378919"/>
                </a:lnTo>
                <a:lnTo>
                  <a:pt x="87165" y="320640"/>
                </a:lnTo>
                <a:lnTo>
                  <a:pt x="141170" y="265781"/>
                </a:lnTo>
                <a:lnTo>
                  <a:pt x="172481" y="239773"/>
                </a:lnTo>
                <a:lnTo>
                  <a:pt x="206521" y="214789"/>
                </a:lnTo>
                <a:lnTo>
                  <a:pt x="243182" y="190885"/>
                </a:lnTo>
                <a:lnTo>
                  <a:pt x="282354" y="168115"/>
                </a:lnTo>
                <a:lnTo>
                  <a:pt x="323931" y="146537"/>
                </a:lnTo>
                <a:lnTo>
                  <a:pt x="367804" y="126207"/>
                </a:lnTo>
                <a:lnTo>
                  <a:pt x="413864" y="107181"/>
                </a:lnTo>
                <a:lnTo>
                  <a:pt x="462004" y="89515"/>
                </a:lnTo>
                <a:lnTo>
                  <a:pt x="512116" y="73265"/>
                </a:lnTo>
                <a:lnTo>
                  <a:pt x="564091" y="58487"/>
                </a:lnTo>
                <a:lnTo>
                  <a:pt x="617821" y="45237"/>
                </a:lnTo>
                <a:lnTo>
                  <a:pt x="673198" y="33572"/>
                </a:lnTo>
                <a:lnTo>
                  <a:pt x="730113" y="23548"/>
                </a:lnTo>
                <a:lnTo>
                  <a:pt x="788460" y="15220"/>
                </a:lnTo>
                <a:lnTo>
                  <a:pt x="848129" y="8645"/>
                </a:lnTo>
                <a:lnTo>
                  <a:pt x="909012" y="3879"/>
                </a:lnTo>
                <a:lnTo>
                  <a:pt x="971002" y="979"/>
                </a:lnTo>
                <a:lnTo>
                  <a:pt x="1033989" y="0"/>
                </a:lnTo>
                <a:close/>
              </a:path>
            </a:pathLst>
          </a:custGeom>
          <a:ln w="7199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83472" y="3700615"/>
            <a:ext cx="2068195" cy="1073785"/>
          </a:xfrm>
          <a:custGeom>
            <a:avLst/>
            <a:gdLst/>
            <a:ahLst/>
            <a:cxnLst/>
            <a:rect l="l" t="t" r="r" b="b"/>
            <a:pathLst>
              <a:path w="2068195" h="1073785">
                <a:moveTo>
                  <a:pt x="1033985" y="0"/>
                </a:moveTo>
                <a:lnTo>
                  <a:pt x="970998" y="979"/>
                </a:lnTo>
                <a:lnTo>
                  <a:pt x="909008" y="3880"/>
                </a:lnTo>
                <a:lnTo>
                  <a:pt x="848125" y="8645"/>
                </a:lnTo>
                <a:lnTo>
                  <a:pt x="788456" y="15220"/>
                </a:lnTo>
                <a:lnTo>
                  <a:pt x="730110" y="23548"/>
                </a:lnTo>
                <a:lnTo>
                  <a:pt x="673194" y="33572"/>
                </a:lnTo>
                <a:lnTo>
                  <a:pt x="617817" y="45238"/>
                </a:lnTo>
                <a:lnTo>
                  <a:pt x="564088" y="58487"/>
                </a:lnTo>
                <a:lnTo>
                  <a:pt x="512113" y="73265"/>
                </a:lnTo>
                <a:lnTo>
                  <a:pt x="462002" y="89515"/>
                </a:lnTo>
                <a:lnTo>
                  <a:pt x="413862" y="107182"/>
                </a:lnTo>
                <a:lnTo>
                  <a:pt x="367802" y="126208"/>
                </a:lnTo>
                <a:lnTo>
                  <a:pt x="323929" y="146538"/>
                </a:lnTo>
                <a:lnTo>
                  <a:pt x="282353" y="168116"/>
                </a:lnTo>
                <a:lnTo>
                  <a:pt x="243180" y="190885"/>
                </a:lnTo>
                <a:lnTo>
                  <a:pt x="206520" y="214790"/>
                </a:lnTo>
                <a:lnTo>
                  <a:pt x="172480" y="239774"/>
                </a:lnTo>
                <a:lnTo>
                  <a:pt x="141169" y="265781"/>
                </a:lnTo>
                <a:lnTo>
                  <a:pt x="112694" y="292755"/>
                </a:lnTo>
                <a:lnTo>
                  <a:pt x="64688" y="349380"/>
                </a:lnTo>
                <a:lnTo>
                  <a:pt x="29327" y="409200"/>
                </a:lnTo>
                <a:lnTo>
                  <a:pt x="7476" y="471765"/>
                </a:lnTo>
                <a:lnTo>
                  <a:pt x="0" y="536627"/>
                </a:lnTo>
                <a:lnTo>
                  <a:pt x="1887" y="569316"/>
                </a:lnTo>
                <a:lnTo>
                  <a:pt x="16658" y="633086"/>
                </a:lnTo>
                <a:lnTo>
                  <a:pt x="45373" y="694334"/>
                </a:lnTo>
                <a:lnTo>
                  <a:pt x="87165" y="752613"/>
                </a:lnTo>
                <a:lnTo>
                  <a:pt x="141169" y="807472"/>
                </a:lnTo>
                <a:lnTo>
                  <a:pt x="172480" y="833479"/>
                </a:lnTo>
                <a:lnTo>
                  <a:pt x="206520" y="858463"/>
                </a:lnTo>
                <a:lnTo>
                  <a:pt x="243180" y="882368"/>
                </a:lnTo>
                <a:lnTo>
                  <a:pt x="282353" y="905137"/>
                </a:lnTo>
                <a:lnTo>
                  <a:pt x="323929" y="926715"/>
                </a:lnTo>
                <a:lnTo>
                  <a:pt x="367802" y="947045"/>
                </a:lnTo>
                <a:lnTo>
                  <a:pt x="413862" y="966072"/>
                </a:lnTo>
                <a:lnTo>
                  <a:pt x="462002" y="983738"/>
                </a:lnTo>
                <a:lnTo>
                  <a:pt x="512113" y="999988"/>
                </a:lnTo>
                <a:lnTo>
                  <a:pt x="564088" y="1014766"/>
                </a:lnTo>
                <a:lnTo>
                  <a:pt x="617817" y="1028016"/>
                </a:lnTo>
                <a:lnTo>
                  <a:pt x="673194" y="1039681"/>
                </a:lnTo>
                <a:lnTo>
                  <a:pt x="730110" y="1049705"/>
                </a:lnTo>
                <a:lnTo>
                  <a:pt x="788456" y="1058033"/>
                </a:lnTo>
                <a:lnTo>
                  <a:pt x="848125" y="1064608"/>
                </a:lnTo>
                <a:lnTo>
                  <a:pt x="909008" y="1069374"/>
                </a:lnTo>
                <a:lnTo>
                  <a:pt x="970998" y="1072274"/>
                </a:lnTo>
                <a:lnTo>
                  <a:pt x="1033985" y="1073254"/>
                </a:lnTo>
                <a:lnTo>
                  <a:pt x="1096973" y="1072274"/>
                </a:lnTo>
                <a:lnTo>
                  <a:pt x="1158962" y="1069374"/>
                </a:lnTo>
                <a:lnTo>
                  <a:pt x="1219845" y="1064608"/>
                </a:lnTo>
                <a:lnTo>
                  <a:pt x="1279514" y="1058033"/>
                </a:lnTo>
                <a:lnTo>
                  <a:pt x="1337860" y="1049705"/>
                </a:lnTo>
                <a:lnTo>
                  <a:pt x="1394776" y="1039681"/>
                </a:lnTo>
                <a:lnTo>
                  <a:pt x="1450153" y="1028016"/>
                </a:lnTo>
                <a:lnTo>
                  <a:pt x="1503883" y="1014766"/>
                </a:lnTo>
                <a:lnTo>
                  <a:pt x="1555858" y="999988"/>
                </a:lnTo>
                <a:lnTo>
                  <a:pt x="1605969" y="983738"/>
                </a:lnTo>
                <a:lnTo>
                  <a:pt x="1654109" y="966072"/>
                </a:lnTo>
                <a:lnTo>
                  <a:pt x="1700169" y="947045"/>
                </a:lnTo>
                <a:lnTo>
                  <a:pt x="1744042" y="926715"/>
                </a:lnTo>
                <a:lnTo>
                  <a:pt x="1785619" y="905137"/>
                </a:lnTo>
                <a:lnTo>
                  <a:pt x="1824791" y="882368"/>
                </a:lnTo>
                <a:lnTo>
                  <a:pt x="1861452" y="858463"/>
                </a:lnTo>
                <a:lnTo>
                  <a:pt x="1895492" y="833479"/>
                </a:lnTo>
                <a:lnTo>
                  <a:pt x="1926803" y="807472"/>
                </a:lnTo>
                <a:lnTo>
                  <a:pt x="1955278" y="780498"/>
                </a:lnTo>
                <a:lnTo>
                  <a:pt x="2003284" y="723873"/>
                </a:lnTo>
                <a:lnTo>
                  <a:pt x="2038646" y="664053"/>
                </a:lnTo>
                <a:lnTo>
                  <a:pt x="2060497" y="601488"/>
                </a:lnTo>
                <a:lnTo>
                  <a:pt x="2067974" y="536627"/>
                </a:lnTo>
                <a:lnTo>
                  <a:pt x="2066086" y="503937"/>
                </a:lnTo>
                <a:lnTo>
                  <a:pt x="2051314" y="440167"/>
                </a:lnTo>
                <a:lnTo>
                  <a:pt x="2022600" y="378919"/>
                </a:lnTo>
                <a:lnTo>
                  <a:pt x="1980808" y="320641"/>
                </a:lnTo>
                <a:lnTo>
                  <a:pt x="1926803" y="265781"/>
                </a:lnTo>
                <a:lnTo>
                  <a:pt x="1895492" y="239774"/>
                </a:lnTo>
                <a:lnTo>
                  <a:pt x="1861452" y="214790"/>
                </a:lnTo>
                <a:lnTo>
                  <a:pt x="1824791" y="190885"/>
                </a:lnTo>
                <a:lnTo>
                  <a:pt x="1785619" y="168116"/>
                </a:lnTo>
                <a:lnTo>
                  <a:pt x="1744042" y="146538"/>
                </a:lnTo>
                <a:lnTo>
                  <a:pt x="1700169" y="126208"/>
                </a:lnTo>
                <a:lnTo>
                  <a:pt x="1654109" y="107182"/>
                </a:lnTo>
                <a:lnTo>
                  <a:pt x="1605969" y="89515"/>
                </a:lnTo>
                <a:lnTo>
                  <a:pt x="1555858" y="73265"/>
                </a:lnTo>
                <a:lnTo>
                  <a:pt x="1503883" y="58487"/>
                </a:lnTo>
                <a:lnTo>
                  <a:pt x="1450153" y="45238"/>
                </a:lnTo>
                <a:lnTo>
                  <a:pt x="1394776" y="33572"/>
                </a:lnTo>
                <a:lnTo>
                  <a:pt x="1337860" y="23548"/>
                </a:lnTo>
                <a:lnTo>
                  <a:pt x="1279514" y="15220"/>
                </a:lnTo>
                <a:lnTo>
                  <a:pt x="1219845" y="8645"/>
                </a:lnTo>
                <a:lnTo>
                  <a:pt x="1158962" y="3880"/>
                </a:lnTo>
                <a:lnTo>
                  <a:pt x="1096973" y="979"/>
                </a:lnTo>
                <a:lnTo>
                  <a:pt x="1033985" y="0"/>
                </a:lnTo>
                <a:close/>
              </a:path>
            </a:pathLst>
          </a:custGeom>
          <a:solidFill>
            <a:srgbClr val="DD2B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83472" y="3700615"/>
            <a:ext cx="2068195" cy="1073785"/>
          </a:xfrm>
          <a:custGeom>
            <a:avLst/>
            <a:gdLst/>
            <a:ahLst/>
            <a:cxnLst/>
            <a:rect l="l" t="t" r="r" b="b"/>
            <a:pathLst>
              <a:path w="2068195" h="1073785">
                <a:moveTo>
                  <a:pt x="1033985" y="0"/>
                </a:moveTo>
                <a:lnTo>
                  <a:pt x="1096973" y="979"/>
                </a:lnTo>
                <a:lnTo>
                  <a:pt x="1158962" y="3880"/>
                </a:lnTo>
                <a:lnTo>
                  <a:pt x="1219845" y="8645"/>
                </a:lnTo>
                <a:lnTo>
                  <a:pt x="1279514" y="15220"/>
                </a:lnTo>
                <a:lnTo>
                  <a:pt x="1337860" y="23548"/>
                </a:lnTo>
                <a:lnTo>
                  <a:pt x="1394776" y="33572"/>
                </a:lnTo>
                <a:lnTo>
                  <a:pt x="1450153" y="45238"/>
                </a:lnTo>
                <a:lnTo>
                  <a:pt x="1503883" y="58487"/>
                </a:lnTo>
                <a:lnTo>
                  <a:pt x="1555858" y="73265"/>
                </a:lnTo>
                <a:lnTo>
                  <a:pt x="1605969" y="89515"/>
                </a:lnTo>
                <a:lnTo>
                  <a:pt x="1654109" y="107182"/>
                </a:lnTo>
                <a:lnTo>
                  <a:pt x="1700169" y="126208"/>
                </a:lnTo>
                <a:lnTo>
                  <a:pt x="1744042" y="146538"/>
                </a:lnTo>
                <a:lnTo>
                  <a:pt x="1785619" y="168116"/>
                </a:lnTo>
                <a:lnTo>
                  <a:pt x="1824791" y="190885"/>
                </a:lnTo>
                <a:lnTo>
                  <a:pt x="1861452" y="214790"/>
                </a:lnTo>
                <a:lnTo>
                  <a:pt x="1895492" y="239774"/>
                </a:lnTo>
                <a:lnTo>
                  <a:pt x="1926803" y="265781"/>
                </a:lnTo>
                <a:lnTo>
                  <a:pt x="1955278" y="292755"/>
                </a:lnTo>
                <a:lnTo>
                  <a:pt x="2003284" y="349380"/>
                </a:lnTo>
                <a:lnTo>
                  <a:pt x="2038646" y="409200"/>
                </a:lnTo>
                <a:lnTo>
                  <a:pt x="2060497" y="471765"/>
                </a:lnTo>
                <a:lnTo>
                  <a:pt x="2067974" y="536627"/>
                </a:lnTo>
                <a:lnTo>
                  <a:pt x="2066086" y="569316"/>
                </a:lnTo>
                <a:lnTo>
                  <a:pt x="2051314" y="633086"/>
                </a:lnTo>
                <a:lnTo>
                  <a:pt x="2022600" y="694334"/>
                </a:lnTo>
                <a:lnTo>
                  <a:pt x="1980808" y="752613"/>
                </a:lnTo>
                <a:lnTo>
                  <a:pt x="1926803" y="807472"/>
                </a:lnTo>
                <a:lnTo>
                  <a:pt x="1895492" y="833479"/>
                </a:lnTo>
                <a:lnTo>
                  <a:pt x="1861452" y="858463"/>
                </a:lnTo>
                <a:lnTo>
                  <a:pt x="1824791" y="882368"/>
                </a:lnTo>
                <a:lnTo>
                  <a:pt x="1785619" y="905137"/>
                </a:lnTo>
                <a:lnTo>
                  <a:pt x="1744042" y="926715"/>
                </a:lnTo>
                <a:lnTo>
                  <a:pt x="1700169" y="947045"/>
                </a:lnTo>
                <a:lnTo>
                  <a:pt x="1654109" y="966072"/>
                </a:lnTo>
                <a:lnTo>
                  <a:pt x="1605969" y="983738"/>
                </a:lnTo>
                <a:lnTo>
                  <a:pt x="1555858" y="999988"/>
                </a:lnTo>
                <a:lnTo>
                  <a:pt x="1503883" y="1014766"/>
                </a:lnTo>
                <a:lnTo>
                  <a:pt x="1450153" y="1028016"/>
                </a:lnTo>
                <a:lnTo>
                  <a:pt x="1394776" y="1039681"/>
                </a:lnTo>
                <a:lnTo>
                  <a:pt x="1337860" y="1049705"/>
                </a:lnTo>
                <a:lnTo>
                  <a:pt x="1279514" y="1058033"/>
                </a:lnTo>
                <a:lnTo>
                  <a:pt x="1219845" y="1064608"/>
                </a:lnTo>
                <a:lnTo>
                  <a:pt x="1158962" y="1069374"/>
                </a:lnTo>
                <a:lnTo>
                  <a:pt x="1096973" y="1072274"/>
                </a:lnTo>
                <a:lnTo>
                  <a:pt x="1033985" y="1073254"/>
                </a:lnTo>
                <a:lnTo>
                  <a:pt x="970998" y="1072274"/>
                </a:lnTo>
                <a:lnTo>
                  <a:pt x="909008" y="1069374"/>
                </a:lnTo>
                <a:lnTo>
                  <a:pt x="848125" y="1064608"/>
                </a:lnTo>
                <a:lnTo>
                  <a:pt x="788456" y="1058033"/>
                </a:lnTo>
                <a:lnTo>
                  <a:pt x="730110" y="1049705"/>
                </a:lnTo>
                <a:lnTo>
                  <a:pt x="673194" y="1039681"/>
                </a:lnTo>
                <a:lnTo>
                  <a:pt x="617817" y="1028016"/>
                </a:lnTo>
                <a:lnTo>
                  <a:pt x="564088" y="1014766"/>
                </a:lnTo>
                <a:lnTo>
                  <a:pt x="512113" y="999988"/>
                </a:lnTo>
                <a:lnTo>
                  <a:pt x="462002" y="983738"/>
                </a:lnTo>
                <a:lnTo>
                  <a:pt x="413862" y="966072"/>
                </a:lnTo>
                <a:lnTo>
                  <a:pt x="367802" y="947045"/>
                </a:lnTo>
                <a:lnTo>
                  <a:pt x="323929" y="926715"/>
                </a:lnTo>
                <a:lnTo>
                  <a:pt x="282353" y="905137"/>
                </a:lnTo>
                <a:lnTo>
                  <a:pt x="243180" y="882368"/>
                </a:lnTo>
                <a:lnTo>
                  <a:pt x="206520" y="858463"/>
                </a:lnTo>
                <a:lnTo>
                  <a:pt x="172480" y="833479"/>
                </a:lnTo>
                <a:lnTo>
                  <a:pt x="141169" y="807472"/>
                </a:lnTo>
                <a:lnTo>
                  <a:pt x="112694" y="780498"/>
                </a:lnTo>
                <a:lnTo>
                  <a:pt x="64688" y="723873"/>
                </a:lnTo>
                <a:lnTo>
                  <a:pt x="29327" y="664053"/>
                </a:lnTo>
                <a:lnTo>
                  <a:pt x="7476" y="601488"/>
                </a:lnTo>
                <a:lnTo>
                  <a:pt x="0" y="536627"/>
                </a:lnTo>
                <a:lnTo>
                  <a:pt x="1887" y="503937"/>
                </a:lnTo>
                <a:lnTo>
                  <a:pt x="16658" y="440167"/>
                </a:lnTo>
                <a:lnTo>
                  <a:pt x="45373" y="378919"/>
                </a:lnTo>
                <a:lnTo>
                  <a:pt x="87165" y="320641"/>
                </a:lnTo>
                <a:lnTo>
                  <a:pt x="141169" y="265781"/>
                </a:lnTo>
                <a:lnTo>
                  <a:pt x="172480" y="239774"/>
                </a:lnTo>
                <a:lnTo>
                  <a:pt x="206520" y="214790"/>
                </a:lnTo>
                <a:lnTo>
                  <a:pt x="243180" y="190885"/>
                </a:lnTo>
                <a:lnTo>
                  <a:pt x="282353" y="168116"/>
                </a:lnTo>
                <a:lnTo>
                  <a:pt x="323929" y="146538"/>
                </a:lnTo>
                <a:lnTo>
                  <a:pt x="367802" y="126208"/>
                </a:lnTo>
                <a:lnTo>
                  <a:pt x="413862" y="107182"/>
                </a:lnTo>
                <a:lnTo>
                  <a:pt x="462002" y="89515"/>
                </a:lnTo>
                <a:lnTo>
                  <a:pt x="512113" y="73265"/>
                </a:lnTo>
                <a:lnTo>
                  <a:pt x="564088" y="58487"/>
                </a:lnTo>
                <a:lnTo>
                  <a:pt x="617817" y="45238"/>
                </a:lnTo>
                <a:lnTo>
                  <a:pt x="673194" y="33572"/>
                </a:lnTo>
                <a:lnTo>
                  <a:pt x="730110" y="23548"/>
                </a:lnTo>
                <a:lnTo>
                  <a:pt x="788456" y="15220"/>
                </a:lnTo>
                <a:lnTo>
                  <a:pt x="848125" y="8645"/>
                </a:lnTo>
                <a:lnTo>
                  <a:pt x="909008" y="3880"/>
                </a:lnTo>
                <a:lnTo>
                  <a:pt x="970998" y="979"/>
                </a:lnTo>
                <a:lnTo>
                  <a:pt x="1033985" y="0"/>
                </a:lnTo>
                <a:close/>
              </a:path>
            </a:pathLst>
          </a:custGeom>
          <a:ln w="7199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80048" y="2541536"/>
            <a:ext cx="8699500" cy="2391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Милосердие</a:t>
            </a:r>
            <a:endParaRPr sz="2400" dirty="0">
              <a:latin typeface="Arial"/>
              <a:cs typeface="Arial"/>
            </a:endParaRPr>
          </a:p>
          <a:p>
            <a:pPr marL="2674620" marR="4655185" indent="-172085">
              <a:lnSpc>
                <a:spcPts val="2680"/>
              </a:lnSpc>
              <a:spcBef>
                <a:spcPts val="2150"/>
              </a:spcBef>
            </a:pPr>
            <a:r>
              <a:rPr sz="2400" b="1" spc="25" dirty="0">
                <a:solidFill>
                  <a:srgbClr val="FFFFFF"/>
                </a:solidFill>
                <a:latin typeface="Arial"/>
                <a:cs typeface="Arial"/>
              </a:rPr>
              <a:t>Д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ушевная 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теплота</a:t>
            </a:r>
            <a:endParaRPr sz="2400" dirty="0">
              <a:latin typeface="Arial"/>
              <a:cs typeface="Arial"/>
            </a:endParaRPr>
          </a:p>
          <a:p>
            <a:pPr marL="4817110" marR="2226945" indent="177800">
              <a:lnSpc>
                <a:spcPts val="2680"/>
              </a:lnSpc>
              <a:spcBef>
                <a:spcPts val="220"/>
              </a:spcBef>
            </a:pP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Профес- 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сионали</a:t>
            </a:r>
            <a:r>
              <a:rPr sz="2400" b="1" spc="-60" dirty="0">
                <a:solidFill>
                  <a:srgbClr val="FFFFFF"/>
                </a:solidFill>
                <a:latin typeface="Arial"/>
                <a:cs typeface="Arial"/>
              </a:rPr>
              <a:t>з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м</a:t>
            </a:r>
            <a:endParaRPr sz="2400" dirty="0">
              <a:latin typeface="Arial"/>
              <a:cs typeface="Arial"/>
            </a:endParaRPr>
          </a:p>
          <a:p>
            <a:pPr marR="5080" algn="r">
              <a:lnSpc>
                <a:spcPts val="2660"/>
              </a:lnSpc>
            </a:pPr>
            <a:r>
              <a:rPr sz="2400" b="1" spc="-120" dirty="0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ерпение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4000" y="126950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93588"/>
                </a:moveTo>
                <a:lnTo>
                  <a:pt x="9144000" y="93588"/>
                </a:lnTo>
                <a:lnTo>
                  <a:pt x="9144000" y="0"/>
                </a:lnTo>
                <a:lnTo>
                  <a:pt x="0" y="0"/>
                </a:lnTo>
                <a:lnTo>
                  <a:pt x="0" y="935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74000" y="1374648"/>
            <a:ext cx="9144000" cy="84455"/>
          </a:xfrm>
          <a:custGeom>
            <a:avLst/>
            <a:gdLst/>
            <a:ahLst/>
            <a:cxnLst/>
            <a:rect l="l" t="t" r="r" b="b"/>
            <a:pathLst>
              <a:path w="9144000" h="84455">
                <a:moveTo>
                  <a:pt x="0" y="84301"/>
                </a:moveTo>
                <a:lnTo>
                  <a:pt x="9144000" y="84301"/>
                </a:lnTo>
                <a:lnTo>
                  <a:pt x="9144000" y="0"/>
                </a:lnTo>
                <a:lnTo>
                  <a:pt x="0" y="0"/>
                </a:lnTo>
                <a:lnTo>
                  <a:pt x="0" y="843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74000" y="220538"/>
            <a:ext cx="9144000" cy="1107996"/>
          </a:xfrm>
          <a:prstGeom prst="rect">
            <a:avLst/>
          </a:prstGeom>
          <a:solidFill>
            <a:srgbClr val="8874C8"/>
          </a:solidFill>
        </p:spPr>
        <p:txBody>
          <a:bodyPr vert="horz" wrap="square" lIns="0" tIns="68580" rIns="0" bIns="0" rtlCol="0">
            <a:spAutoFit/>
          </a:bodyPr>
          <a:lstStyle/>
          <a:p>
            <a:pPr marL="521970" marR="607060" algn="ctr">
              <a:lnSpc>
                <a:spcPts val="2680"/>
              </a:lnSpc>
              <a:spcBef>
                <a:spcPts val="540"/>
              </a:spcBef>
            </a:pPr>
            <a:r>
              <a:rPr sz="2400" b="1" spc="-5" dirty="0" err="1">
                <a:solidFill>
                  <a:srgbClr val="FFFFFF"/>
                </a:solidFill>
                <a:latin typeface="Arial"/>
                <a:cs typeface="Arial"/>
              </a:rPr>
              <a:t>Профессиональная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0" dirty="0" err="1" smtClean="0">
                <a:solidFill>
                  <a:srgbClr val="FFFFFF"/>
                </a:solidFill>
                <a:latin typeface="Arial"/>
                <a:cs typeface="Arial"/>
              </a:rPr>
              <a:t>компетентность</a:t>
            </a:r>
            <a:r>
              <a:rPr lang="ru-RU" sz="2400" b="1" spc="-10" dirty="0" smtClean="0">
                <a:solidFill>
                  <a:srgbClr val="FFFFFF"/>
                </a:solidFill>
                <a:latin typeface="Arial"/>
                <a:cs typeface="Arial"/>
              </a:rPr>
              <a:t> и качества</a:t>
            </a:r>
            <a:r>
              <a:rPr sz="2400" b="1" spc="-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" dirty="0" err="1" smtClean="0">
                <a:solidFill>
                  <a:srgbClr val="FFFFFF"/>
                </a:solidFill>
                <a:latin typeface="Arial"/>
                <a:cs typeface="Arial"/>
              </a:rPr>
              <a:t>специалистов</a:t>
            </a:r>
            <a:r>
              <a:rPr lang="ru-RU" sz="2400" b="1" spc="-45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b="1" spc="-5" dirty="0" err="1" smtClean="0">
                <a:solidFill>
                  <a:srgbClr val="FFFFFF"/>
                </a:solidFill>
                <a:latin typeface="Arial"/>
                <a:cs typeface="Arial"/>
              </a:rPr>
              <a:t>влияющие</a:t>
            </a:r>
            <a:r>
              <a:rPr sz="2400" b="1" spc="-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на </a:t>
            </a: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возможность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оказания 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паллиативной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помощи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пациаентам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05273" y="2374714"/>
            <a:ext cx="2068195" cy="1073785"/>
          </a:xfrm>
          <a:custGeom>
            <a:avLst/>
            <a:gdLst/>
            <a:ahLst/>
            <a:cxnLst/>
            <a:rect l="l" t="t" r="r" b="b"/>
            <a:pathLst>
              <a:path w="2068195" h="1073785">
                <a:moveTo>
                  <a:pt x="1033988" y="0"/>
                </a:moveTo>
                <a:lnTo>
                  <a:pt x="971000" y="979"/>
                </a:lnTo>
                <a:lnTo>
                  <a:pt x="909011" y="3880"/>
                </a:lnTo>
                <a:lnTo>
                  <a:pt x="848128" y="8645"/>
                </a:lnTo>
                <a:lnTo>
                  <a:pt x="788459" y="15220"/>
                </a:lnTo>
                <a:lnTo>
                  <a:pt x="730113" y="23548"/>
                </a:lnTo>
                <a:lnTo>
                  <a:pt x="673197" y="33572"/>
                </a:lnTo>
                <a:lnTo>
                  <a:pt x="617820" y="45238"/>
                </a:lnTo>
                <a:lnTo>
                  <a:pt x="564090" y="58487"/>
                </a:lnTo>
                <a:lnTo>
                  <a:pt x="512115" y="73265"/>
                </a:lnTo>
                <a:lnTo>
                  <a:pt x="462004" y="89515"/>
                </a:lnTo>
                <a:lnTo>
                  <a:pt x="413864" y="107182"/>
                </a:lnTo>
                <a:lnTo>
                  <a:pt x="367804" y="126208"/>
                </a:lnTo>
                <a:lnTo>
                  <a:pt x="323931" y="146538"/>
                </a:lnTo>
                <a:lnTo>
                  <a:pt x="282354" y="168116"/>
                </a:lnTo>
                <a:lnTo>
                  <a:pt x="243182" y="190885"/>
                </a:lnTo>
                <a:lnTo>
                  <a:pt x="206521" y="214790"/>
                </a:lnTo>
                <a:lnTo>
                  <a:pt x="172481" y="239774"/>
                </a:lnTo>
                <a:lnTo>
                  <a:pt x="141170" y="265781"/>
                </a:lnTo>
                <a:lnTo>
                  <a:pt x="112695" y="292755"/>
                </a:lnTo>
                <a:lnTo>
                  <a:pt x="64689" y="349380"/>
                </a:lnTo>
                <a:lnTo>
                  <a:pt x="29327" y="409200"/>
                </a:lnTo>
                <a:lnTo>
                  <a:pt x="7476" y="471765"/>
                </a:lnTo>
                <a:lnTo>
                  <a:pt x="0" y="536627"/>
                </a:lnTo>
                <a:lnTo>
                  <a:pt x="1887" y="569316"/>
                </a:lnTo>
                <a:lnTo>
                  <a:pt x="16659" y="633086"/>
                </a:lnTo>
                <a:lnTo>
                  <a:pt x="45373" y="694334"/>
                </a:lnTo>
                <a:lnTo>
                  <a:pt x="87165" y="752613"/>
                </a:lnTo>
                <a:lnTo>
                  <a:pt x="141170" y="807472"/>
                </a:lnTo>
                <a:lnTo>
                  <a:pt x="172481" y="833479"/>
                </a:lnTo>
                <a:lnTo>
                  <a:pt x="206521" y="858463"/>
                </a:lnTo>
                <a:lnTo>
                  <a:pt x="243182" y="882368"/>
                </a:lnTo>
                <a:lnTo>
                  <a:pt x="282354" y="905137"/>
                </a:lnTo>
                <a:lnTo>
                  <a:pt x="323931" y="926715"/>
                </a:lnTo>
                <a:lnTo>
                  <a:pt x="367804" y="947045"/>
                </a:lnTo>
                <a:lnTo>
                  <a:pt x="413864" y="966072"/>
                </a:lnTo>
                <a:lnTo>
                  <a:pt x="462004" y="983738"/>
                </a:lnTo>
                <a:lnTo>
                  <a:pt x="512115" y="999988"/>
                </a:lnTo>
                <a:lnTo>
                  <a:pt x="564090" y="1014766"/>
                </a:lnTo>
                <a:lnTo>
                  <a:pt x="617820" y="1028016"/>
                </a:lnTo>
                <a:lnTo>
                  <a:pt x="673197" y="1039681"/>
                </a:lnTo>
                <a:lnTo>
                  <a:pt x="730113" y="1049705"/>
                </a:lnTo>
                <a:lnTo>
                  <a:pt x="788459" y="1058033"/>
                </a:lnTo>
                <a:lnTo>
                  <a:pt x="848128" y="1064608"/>
                </a:lnTo>
                <a:lnTo>
                  <a:pt x="909011" y="1069374"/>
                </a:lnTo>
                <a:lnTo>
                  <a:pt x="971000" y="1072274"/>
                </a:lnTo>
                <a:lnTo>
                  <a:pt x="1033988" y="1073254"/>
                </a:lnTo>
                <a:lnTo>
                  <a:pt x="1096975" y="1072274"/>
                </a:lnTo>
                <a:lnTo>
                  <a:pt x="1158965" y="1069374"/>
                </a:lnTo>
                <a:lnTo>
                  <a:pt x="1219848" y="1064608"/>
                </a:lnTo>
                <a:lnTo>
                  <a:pt x="1279517" y="1058033"/>
                </a:lnTo>
                <a:lnTo>
                  <a:pt x="1337863" y="1049705"/>
                </a:lnTo>
                <a:lnTo>
                  <a:pt x="1394779" y="1039681"/>
                </a:lnTo>
                <a:lnTo>
                  <a:pt x="1450156" y="1028016"/>
                </a:lnTo>
                <a:lnTo>
                  <a:pt x="1503885" y="1014766"/>
                </a:lnTo>
                <a:lnTo>
                  <a:pt x="1555860" y="999988"/>
                </a:lnTo>
                <a:lnTo>
                  <a:pt x="1605971" y="983738"/>
                </a:lnTo>
                <a:lnTo>
                  <a:pt x="1654111" y="966072"/>
                </a:lnTo>
                <a:lnTo>
                  <a:pt x="1700172" y="947045"/>
                </a:lnTo>
                <a:lnTo>
                  <a:pt x="1744044" y="926715"/>
                </a:lnTo>
                <a:lnTo>
                  <a:pt x="1785620" y="905137"/>
                </a:lnTo>
                <a:lnTo>
                  <a:pt x="1824793" y="882368"/>
                </a:lnTo>
                <a:lnTo>
                  <a:pt x="1861453" y="858463"/>
                </a:lnTo>
                <a:lnTo>
                  <a:pt x="1895493" y="833479"/>
                </a:lnTo>
                <a:lnTo>
                  <a:pt x="1926804" y="807472"/>
                </a:lnTo>
                <a:lnTo>
                  <a:pt x="1955279" y="780498"/>
                </a:lnTo>
                <a:lnTo>
                  <a:pt x="2003285" y="723873"/>
                </a:lnTo>
                <a:lnTo>
                  <a:pt x="2038646" y="664053"/>
                </a:lnTo>
                <a:lnTo>
                  <a:pt x="2060497" y="601488"/>
                </a:lnTo>
                <a:lnTo>
                  <a:pt x="2067974" y="536627"/>
                </a:lnTo>
                <a:lnTo>
                  <a:pt x="2066086" y="503937"/>
                </a:lnTo>
                <a:lnTo>
                  <a:pt x="2051315" y="440167"/>
                </a:lnTo>
                <a:lnTo>
                  <a:pt x="2022600" y="378919"/>
                </a:lnTo>
                <a:lnTo>
                  <a:pt x="1980808" y="320641"/>
                </a:lnTo>
                <a:lnTo>
                  <a:pt x="1926804" y="265781"/>
                </a:lnTo>
                <a:lnTo>
                  <a:pt x="1895493" y="239774"/>
                </a:lnTo>
                <a:lnTo>
                  <a:pt x="1861453" y="214790"/>
                </a:lnTo>
                <a:lnTo>
                  <a:pt x="1824793" y="190885"/>
                </a:lnTo>
                <a:lnTo>
                  <a:pt x="1785620" y="168116"/>
                </a:lnTo>
                <a:lnTo>
                  <a:pt x="1744044" y="146538"/>
                </a:lnTo>
                <a:lnTo>
                  <a:pt x="1700172" y="126208"/>
                </a:lnTo>
                <a:lnTo>
                  <a:pt x="1654111" y="107182"/>
                </a:lnTo>
                <a:lnTo>
                  <a:pt x="1605971" y="89515"/>
                </a:lnTo>
                <a:lnTo>
                  <a:pt x="1555860" y="73265"/>
                </a:lnTo>
                <a:lnTo>
                  <a:pt x="1503885" y="58487"/>
                </a:lnTo>
                <a:lnTo>
                  <a:pt x="1450156" y="45238"/>
                </a:lnTo>
                <a:lnTo>
                  <a:pt x="1394779" y="33572"/>
                </a:lnTo>
                <a:lnTo>
                  <a:pt x="1337863" y="23548"/>
                </a:lnTo>
                <a:lnTo>
                  <a:pt x="1279517" y="15220"/>
                </a:lnTo>
                <a:lnTo>
                  <a:pt x="1219848" y="8645"/>
                </a:lnTo>
                <a:lnTo>
                  <a:pt x="1158965" y="3880"/>
                </a:lnTo>
                <a:lnTo>
                  <a:pt x="1096975" y="979"/>
                </a:lnTo>
                <a:lnTo>
                  <a:pt x="1033988" y="0"/>
                </a:lnTo>
                <a:close/>
              </a:path>
            </a:pathLst>
          </a:custGeom>
          <a:solidFill>
            <a:srgbClr val="29970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05273" y="2374714"/>
            <a:ext cx="2068195" cy="1073785"/>
          </a:xfrm>
          <a:custGeom>
            <a:avLst/>
            <a:gdLst/>
            <a:ahLst/>
            <a:cxnLst/>
            <a:rect l="l" t="t" r="r" b="b"/>
            <a:pathLst>
              <a:path w="2068195" h="1073785">
                <a:moveTo>
                  <a:pt x="1033988" y="0"/>
                </a:moveTo>
                <a:lnTo>
                  <a:pt x="1096975" y="979"/>
                </a:lnTo>
                <a:lnTo>
                  <a:pt x="1158965" y="3880"/>
                </a:lnTo>
                <a:lnTo>
                  <a:pt x="1219848" y="8645"/>
                </a:lnTo>
                <a:lnTo>
                  <a:pt x="1279517" y="15220"/>
                </a:lnTo>
                <a:lnTo>
                  <a:pt x="1337863" y="23548"/>
                </a:lnTo>
                <a:lnTo>
                  <a:pt x="1394779" y="33572"/>
                </a:lnTo>
                <a:lnTo>
                  <a:pt x="1450156" y="45238"/>
                </a:lnTo>
                <a:lnTo>
                  <a:pt x="1503885" y="58487"/>
                </a:lnTo>
                <a:lnTo>
                  <a:pt x="1555860" y="73265"/>
                </a:lnTo>
                <a:lnTo>
                  <a:pt x="1605971" y="89515"/>
                </a:lnTo>
                <a:lnTo>
                  <a:pt x="1654111" y="107182"/>
                </a:lnTo>
                <a:lnTo>
                  <a:pt x="1700172" y="126208"/>
                </a:lnTo>
                <a:lnTo>
                  <a:pt x="1744044" y="146538"/>
                </a:lnTo>
                <a:lnTo>
                  <a:pt x="1785620" y="168116"/>
                </a:lnTo>
                <a:lnTo>
                  <a:pt x="1824793" y="190885"/>
                </a:lnTo>
                <a:lnTo>
                  <a:pt x="1861453" y="214790"/>
                </a:lnTo>
                <a:lnTo>
                  <a:pt x="1895493" y="239774"/>
                </a:lnTo>
                <a:lnTo>
                  <a:pt x="1926804" y="265781"/>
                </a:lnTo>
                <a:lnTo>
                  <a:pt x="1955279" y="292755"/>
                </a:lnTo>
                <a:lnTo>
                  <a:pt x="2003285" y="349380"/>
                </a:lnTo>
                <a:lnTo>
                  <a:pt x="2038646" y="409200"/>
                </a:lnTo>
                <a:lnTo>
                  <a:pt x="2060497" y="471765"/>
                </a:lnTo>
                <a:lnTo>
                  <a:pt x="2067974" y="536627"/>
                </a:lnTo>
                <a:lnTo>
                  <a:pt x="2066086" y="569316"/>
                </a:lnTo>
                <a:lnTo>
                  <a:pt x="2051315" y="633086"/>
                </a:lnTo>
                <a:lnTo>
                  <a:pt x="2022600" y="694334"/>
                </a:lnTo>
                <a:lnTo>
                  <a:pt x="1980808" y="752613"/>
                </a:lnTo>
                <a:lnTo>
                  <a:pt x="1926804" y="807472"/>
                </a:lnTo>
                <a:lnTo>
                  <a:pt x="1895493" y="833479"/>
                </a:lnTo>
                <a:lnTo>
                  <a:pt x="1861453" y="858463"/>
                </a:lnTo>
                <a:lnTo>
                  <a:pt x="1824793" y="882368"/>
                </a:lnTo>
                <a:lnTo>
                  <a:pt x="1785620" y="905137"/>
                </a:lnTo>
                <a:lnTo>
                  <a:pt x="1744044" y="926715"/>
                </a:lnTo>
                <a:lnTo>
                  <a:pt x="1700172" y="947045"/>
                </a:lnTo>
                <a:lnTo>
                  <a:pt x="1654111" y="966072"/>
                </a:lnTo>
                <a:lnTo>
                  <a:pt x="1605971" y="983738"/>
                </a:lnTo>
                <a:lnTo>
                  <a:pt x="1555860" y="999988"/>
                </a:lnTo>
                <a:lnTo>
                  <a:pt x="1503885" y="1014766"/>
                </a:lnTo>
                <a:lnTo>
                  <a:pt x="1450156" y="1028016"/>
                </a:lnTo>
                <a:lnTo>
                  <a:pt x="1394779" y="1039681"/>
                </a:lnTo>
                <a:lnTo>
                  <a:pt x="1337863" y="1049705"/>
                </a:lnTo>
                <a:lnTo>
                  <a:pt x="1279517" y="1058033"/>
                </a:lnTo>
                <a:lnTo>
                  <a:pt x="1219848" y="1064608"/>
                </a:lnTo>
                <a:lnTo>
                  <a:pt x="1158965" y="1069374"/>
                </a:lnTo>
                <a:lnTo>
                  <a:pt x="1096975" y="1072274"/>
                </a:lnTo>
                <a:lnTo>
                  <a:pt x="1033988" y="1073254"/>
                </a:lnTo>
                <a:lnTo>
                  <a:pt x="971000" y="1072274"/>
                </a:lnTo>
                <a:lnTo>
                  <a:pt x="909011" y="1069374"/>
                </a:lnTo>
                <a:lnTo>
                  <a:pt x="848128" y="1064608"/>
                </a:lnTo>
                <a:lnTo>
                  <a:pt x="788459" y="1058033"/>
                </a:lnTo>
                <a:lnTo>
                  <a:pt x="730113" y="1049705"/>
                </a:lnTo>
                <a:lnTo>
                  <a:pt x="673197" y="1039681"/>
                </a:lnTo>
                <a:lnTo>
                  <a:pt x="617820" y="1028016"/>
                </a:lnTo>
                <a:lnTo>
                  <a:pt x="564090" y="1014766"/>
                </a:lnTo>
                <a:lnTo>
                  <a:pt x="512115" y="999988"/>
                </a:lnTo>
                <a:lnTo>
                  <a:pt x="462004" y="983738"/>
                </a:lnTo>
                <a:lnTo>
                  <a:pt x="413864" y="966072"/>
                </a:lnTo>
                <a:lnTo>
                  <a:pt x="367804" y="947045"/>
                </a:lnTo>
                <a:lnTo>
                  <a:pt x="323931" y="926715"/>
                </a:lnTo>
                <a:lnTo>
                  <a:pt x="282354" y="905137"/>
                </a:lnTo>
                <a:lnTo>
                  <a:pt x="243182" y="882368"/>
                </a:lnTo>
                <a:lnTo>
                  <a:pt x="206521" y="858463"/>
                </a:lnTo>
                <a:lnTo>
                  <a:pt x="172481" y="833479"/>
                </a:lnTo>
                <a:lnTo>
                  <a:pt x="141170" y="807472"/>
                </a:lnTo>
                <a:lnTo>
                  <a:pt x="112695" y="780498"/>
                </a:lnTo>
                <a:lnTo>
                  <a:pt x="64689" y="723873"/>
                </a:lnTo>
                <a:lnTo>
                  <a:pt x="29327" y="664053"/>
                </a:lnTo>
                <a:lnTo>
                  <a:pt x="7476" y="601488"/>
                </a:lnTo>
                <a:lnTo>
                  <a:pt x="0" y="536627"/>
                </a:lnTo>
                <a:lnTo>
                  <a:pt x="1887" y="503937"/>
                </a:lnTo>
                <a:lnTo>
                  <a:pt x="16659" y="440167"/>
                </a:lnTo>
                <a:lnTo>
                  <a:pt x="45373" y="378919"/>
                </a:lnTo>
                <a:lnTo>
                  <a:pt x="87165" y="320641"/>
                </a:lnTo>
                <a:lnTo>
                  <a:pt x="141170" y="265781"/>
                </a:lnTo>
                <a:lnTo>
                  <a:pt x="172481" y="239774"/>
                </a:lnTo>
                <a:lnTo>
                  <a:pt x="206521" y="214790"/>
                </a:lnTo>
                <a:lnTo>
                  <a:pt x="243182" y="190885"/>
                </a:lnTo>
                <a:lnTo>
                  <a:pt x="282354" y="168116"/>
                </a:lnTo>
                <a:lnTo>
                  <a:pt x="323931" y="146538"/>
                </a:lnTo>
                <a:lnTo>
                  <a:pt x="367804" y="126208"/>
                </a:lnTo>
                <a:lnTo>
                  <a:pt x="413864" y="107182"/>
                </a:lnTo>
                <a:lnTo>
                  <a:pt x="462004" y="89515"/>
                </a:lnTo>
                <a:lnTo>
                  <a:pt x="512115" y="73265"/>
                </a:lnTo>
                <a:lnTo>
                  <a:pt x="564090" y="58487"/>
                </a:lnTo>
                <a:lnTo>
                  <a:pt x="617820" y="45238"/>
                </a:lnTo>
                <a:lnTo>
                  <a:pt x="673197" y="33572"/>
                </a:lnTo>
                <a:lnTo>
                  <a:pt x="730113" y="23548"/>
                </a:lnTo>
                <a:lnTo>
                  <a:pt x="788459" y="15220"/>
                </a:lnTo>
                <a:lnTo>
                  <a:pt x="848128" y="8645"/>
                </a:lnTo>
                <a:lnTo>
                  <a:pt x="909011" y="3880"/>
                </a:lnTo>
                <a:lnTo>
                  <a:pt x="971000" y="979"/>
                </a:lnTo>
                <a:lnTo>
                  <a:pt x="1033988" y="0"/>
                </a:lnTo>
                <a:close/>
              </a:path>
            </a:pathLst>
          </a:custGeom>
          <a:ln w="7199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4287" y="1626195"/>
            <a:ext cx="2068195" cy="1073785"/>
          </a:xfrm>
          <a:custGeom>
            <a:avLst/>
            <a:gdLst/>
            <a:ahLst/>
            <a:cxnLst/>
            <a:rect l="l" t="t" r="r" b="b"/>
            <a:pathLst>
              <a:path w="2068195" h="1073785">
                <a:moveTo>
                  <a:pt x="1033984" y="0"/>
                </a:moveTo>
                <a:lnTo>
                  <a:pt x="970996" y="979"/>
                </a:lnTo>
                <a:lnTo>
                  <a:pt x="909007" y="3880"/>
                </a:lnTo>
                <a:lnTo>
                  <a:pt x="848124" y="8645"/>
                </a:lnTo>
                <a:lnTo>
                  <a:pt x="788455" y="15220"/>
                </a:lnTo>
                <a:lnTo>
                  <a:pt x="730109" y="23548"/>
                </a:lnTo>
                <a:lnTo>
                  <a:pt x="673193" y="33572"/>
                </a:lnTo>
                <a:lnTo>
                  <a:pt x="617816" y="45238"/>
                </a:lnTo>
                <a:lnTo>
                  <a:pt x="564087" y="58487"/>
                </a:lnTo>
                <a:lnTo>
                  <a:pt x="512112" y="73265"/>
                </a:lnTo>
                <a:lnTo>
                  <a:pt x="462001" y="89515"/>
                </a:lnTo>
                <a:lnTo>
                  <a:pt x="413861" y="107182"/>
                </a:lnTo>
                <a:lnTo>
                  <a:pt x="367801" y="126208"/>
                </a:lnTo>
                <a:lnTo>
                  <a:pt x="323928" y="146538"/>
                </a:lnTo>
                <a:lnTo>
                  <a:pt x="282352" y="168116"/>
                </a:lnTo>
                <a:lnTo>
                  <a:pt x="243180" y="190885"/>
                </a:lnTo>
                <a:lnTo>
                  <a:pt x="206519" y="214790"/>
                </a:lnTo>
                <a:lnTo>
                  <a:pt x="172480" y="239774"/>
                </a:lnTo>
                <a:lnTo>
                  <a:pt x="141169" y="265781"/>
                </a:lnTo>
                <a:lnTo>
                  <a:pt x="112694" y="292755"/>
                </a:lnTo>
                <a:lnTo>
                  <a:pt x="64688" y="349380"/>
                </a:lnTo>
                <a:lnTo>
                  <a:pt x="29327" y="409200"/>
                </a:lnTo>
                <a:lnTo>
                  <a:pt x="7476" y="471765"/>
                </a:lnTo>
                <a:lnTo>
                  <a:pt x="0" y="536627"/>
                </a:lnTo>
                <a:lnTo>
                  <a:pt x="1887" y="569316"/>
                </a:lnTo>
                <a:lnTo>
                  <a:pt x="16658" y="633086"/>
                </a:lnTo>
                <a:lnTo>
                  <a:pt x="45373" y="694334"/>
                </a:lnTo>
                <a:lnTo>
                  <a:pt x="87165" y="752613"/>
                </a:lnTo>
                <a:lnTo>
                  <a:pt x="141169" y="807472"/>
                </a:lnTo>
                <a:lnTo>
                  <a:pt x="172480" y="833479"/>
                </a:lnTo>
                <a:lnTo>
                  <a:pt x="206519" y="858463"/>
                </a:lnTo>
                <a:lnTo>
                  <a:pt x="243180" y="882368"/>
                </a:lnTo>
                <a:lnTo>
                  <a:pt x="282352" y="905137"/>
                </a:lnTo>
                <a:lnTo>
                  <a:pt x="323928" y="926715"/>
                </a:lnTo>
                <a:lnTo>
                  <a:pt x="367801" y="947045"/>
                </a:lnTo>
                <a:lnTo>
                  <a:pt x="413861" y="966072"/>
                </a:lnTo>
                <a:lnTo>
                  <a:pt x="462001" y="983738"/>
                </a:lnTo>
                <a:lnTo>
                  <a:pt x="512112" y="999988"/>
                </a:lnTo>
                <a:lnTo>
                  <a:pt x="564087" y="1014766"/>
                </a:lnTo>
                <a:lnTo>
                  <a:pt x="617816" y="1028016"/>
                </a:lnTo>
                <a:lnTo>
                  <a:pt x="673193" y="1039681"/>
                </a:lnTo>
                <a:lnTo>
                  <a:pt x="730109" y="1049705"/>
                </a:lnTo>
                <a:lnTo>
                  <a:pt x="788455" y="1058033"/>
                </a:lnTo>
                <a:lnTo>
                  <a:pt x="848124" y="1064608"/>
                </a:lnTo>
                <a:lnTo>
                  <a:pt x="909007" y="1069374"/>
                </a:lnTo>
                <a:lnTo>
                  <a:pt x="970996" y="1072274"/>
                </a:lnTo>
                <a:lnTo>
                  <a:pt x="1033984" y="1073254"/>
                </a:lnTo>
                <a:lnTo>
                  <a:pt x="1096972" y="1072274"/>
                </a:lnTo>
                <a:lnTo>
                  <a:pt x="1158961" y="1069374"/>
                </a:lnTo>
                <a:lnTo>
                  <a:pt x="1219845" y="1064608"/>
                </a:lnTo>
                <a:lnTo>
                  <a:pt x="1279514" y="1058033"/>
                </a:lnTo>
                <a:lnTo>
                  <a:pt x="1337860" y="1049705"/>
                </a:lnTo>
                <a:lnTo>
                  <a:pt x="1394776" y="1039681"/>
                </a:lnTo>
                <a:lnTo>
                  <a:pt x="1450153" y="1028016"/>
                </a:lnTo>
                <a:lnTo>
                  <a:pt x="1503883" y="1014766"/>
                </a:lnTo>
                <a:lnTo>
                  <a:pt x="1555858" y="999988"/>
                </a:lnTo>
                <a:lnTo>
                  <a:pt x="1605969" y="983738"/>
                </a:lnTo>
                <a:lnTo>
                  <a:pt x="1654109" y="966072"/>
                </a:lnTo>
                <a:lnTo>
                  <a:pt x="1700170" y="947045"/>
                </a:lnTo>
                <a:lnTo>
                  <a:pt x="1744042" y="926715"/>
                </a:lnTo>
                <a:lnTo>
                  <a:pt x="1785619" y="905137"/>
                </a:lnTo>
                <a:lnTo>
                  <a:pt x="1824791" y="882368"/>
                </a:lnTo>
                <a:lnTo>
                  <a:pt x="1861452" y="858463"/>
                </a:lnTo>
                <a:lnTo>
                  <a:pt x="1895491" y="833479"/>
                </a:lnTo>
                <a:lnTo>
                  <a:pt x="1926803" y="807472"/>
                </a:lnTo>
                <a:lnTo>
                  <a:pt x="1955277" y="780498"/>
                </a:lnTo>
                <a:lnTo>
                  <a:pt x="2003283" y="723873"/>
                </a:lnTo>
                <a:lnTo>
                  <a:pt x="2038645" y="664053"/>
                </a:lnTo>
                <a:lnTo>
                  <a:pt x="2060496" y="601488"/>
                </a:lnTo>
                <a:lnTo>
                  <a:pt x="2067972" y="536627"/>
                </a:lnTo>
                <a:lnTo>
                  <a:pt x="2066085" y="503937"/>
                </a:lnTo>
                <a:lnTo>
                  <a:pt x="2051313" y="440167"/>
                </a:lnTo>
                <a:lnTo>
                  <a:pt x="2022599" y="378919"/>
                </a:lnTo>
                <a:lnTo>
                  <a:pt x="1980807" y="320641"/>
                </a:lnTo>
                <a:lnTo>
                  <a:pt x="1926803" y="265781"/>
                </a:lnTo>
                <a:lnTo>
                  <a:pt x="1895491" y="239774"/>
                </a:lnTo>
                <a:lnTo>
                  <a:pt x="1861452" y="214790"/>
                </a:lnTo>
                <a:lnTo>
                  <a:pt x="1824791" y="190885"/>
                </a:lnTo>
                <a:lnTo>
                  <a:pt x="1785619" y="168116"/>
                </a:lnTo>
                <a:lnTo>
                  <a:pt x="1744042" y="146538"/>
                </a:lnTo>
                <a:lnTo>
                  <a:pt x="1700170" y="126208"/>
                </a:lnTo>
                <a:lnTo>
                  <a:pt x="1654109" y="107182"/>
                </a:lnTo>
                <a:lnTo>
                  <a:pt x="1605969" y="89515"/>
                </a:lnTo>
                <a:lnTo>
                  <a:pt x="1555858" y="73265"/>
                </a:lnTo>
                <a:lnTo>
                  <a:pt x="1503883" y="58487"/>
                </a:lnTo>
                <a:lnTo>
                  <a:pt x="1450153" y="45238"/>
                </a:lnTo>
                <a:lnTo>
                  <a:pt x="1394776" y="33572"/>
                </a:lnTo>
                <a:lnTo>
                  <a:pt x="1337860" y="23548"/>
                </a:lnTo>
                <a:lnTo>
                  <a:pt x="1279514" y="15220"/>
                </a:lnTo>
                <a:lnTo>
                  <a:pt x="1219845" y="8645"/>
                </a:lnTo>
                <a:lnTo>
                  <a:pt x="1158961" y="3880"/>
                </a:lnTo>
                <a:lnTo>
                  <a:pt x="1096972" y="979"/>
                </a:lnTo>
                <a:lnTo>
                  <a:pt x="1033984" y="0"/>
                </a:lnTo>
                <a:close/>
              </a:path>
            </a:pathLst>
          </a:custGeom>
          <a:solidFill>
            <a:srgbClr val="5687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04287" y="1626195"/>
            <a:ext cx="2068195" cy="1073785"/>
          </a:xfrm>
          <a:custGeom>
            <a:avLst/>
            <a:gdLst/>
            <a:ahLst/>
            <a:cxnLst/>
            <a:rect l="l" t="t" r="r" b="b"/>
            <a:pathLst>
              <a:path w="2068195" h="1073785">
                <a:moveTo>
                  <a:pt x="1033984" y="0"/>
                </a:moveTo>
                <a:lnTo>
                  <a:pt x="1096972" y="979"/>
                </a:lnTo>
                <a:lnTo>
                  <a:pt x="1158961" y="3880"/>
                </a:lnTo>
                <a:lnTo>
                  <a:pt x="1219845" y="8645"/>
                </a:lnTo>
                <a:lnTo>
                  <a:pt x="1279514" y="15220"/>
                </a:lnTo>
                <a:lnTo>
                  <a:pt x="1337860" y="23548"/>
                </a:lnTo>
                <a:lnTo>
                  <a:pt x="1394776" y="33572"/>
                </a:lnTo>
                <a:lnTo>
                  <a:pt x="1450153" y="45238"/>
                </a:lnTo>
                <a:lnTo>
                  <a:pt x="1503883" y="58487"/>
                </a:lnTo>
                <a:lnTo>
                  <a:pt x="1555858" y="73265"/>
                </a:lnTo>
                <a:lnTo>
                  <a:pt x="1605969" y="89515"/>
                </a:lnTo>
                <a:lnTo>
                  <a:pt x="1654109" y="107182"/>
                </a:lnTo>
                <a:lnTo>
                  <a:pt x="1700170" y="126208"/>
                </a:lnTo>
                <a:lnTo>
                  <a:pt x="1744042" y="146538"/>
                </a:lnTo>
                <a:lnTo>
                  <a:pt x="1785619" y="168116"/>
                </a:lnTo>
                <a:lnTo>
                  <a:pt x="1824791" y="190885"/>
                </a:lnTo>
                <a:lnTo>
                  <a:pt x="1861452" y="214790"/>
                </a:lnTo>
                <a:lnTo>
                  <a:pt x="1895491" y="239774"/>
                </a:lnTo>
                <a:lnTo>
                  <a:pt x="1926803" y="265781"/>
                </a:lnTo>
                <a:lnTo>
                  <a:pt x="1955277" y="292755"/>
                </a:lnTo>
                <a:lnTo>
                  <a:pt x="2003283" y="349380"/>
                </a:lnTo>
                <a:lnTo>
                  <a:pt x="2038645" y="409200"/>
                </a:lnTo>
                <a:lnTo>
                  <a:pt x="2060496" y="471765"/>
                </a:lnTo>
                <a:lnTo>
                  <a:pt x="2067972" y="536627"/>
                </a:lnTo>
                <a:lnTo>
                  <a:pt x="2066085" y="569316"/>
                </a:lnTo>
                <a:lnTo>
                  <a:pt x="2051313" y="633086"/>
                </a:lnTo>
                <a:lnTo>
                  <a:pt x="2022599" y="694334"/>
                </a:lnTo>
                <a:lnTo>
                  <a:pt x="1980807" y="752613"/>
                </a:lnTo>
                <a:lnTo>
                  <a:pt x="1926803" y="807472"/>
                </a:lnTo>
                <a:lnTo>
                  <a:pt x="1895491" y="833479"/>
                </a:lnTo>
                <a:lnTo>
                  <a:pt x="1861452" y="858463"/>
                </a:lnTo>
                <a:lnTo>
                  <a:pt x="1824791" y="882368"/>
                </a:lnTo>
                <a:lnTo>
                  <a:pt x="1785619" y="905137"/>
                </a:lnTo>
                <a:lnTo>
                  <a:pt x="1744042" y="926715"/>
                </a:lnTo>
                <a:lnTo>
                  <a:pt x="1700170" y="947045"/>
                </a:lnTo>
                <a:lnTo>
                  <a:pt x="1654109" y="966072"/>
                </a:lnTo>
                <a:lnTo>
                  <a:pt x="1605969" y="983738"/>
                </a:lnTo>
                <a:lnTo>
                  <a:pt x="1555858" y="999988"/>
                </a:lnTo>
                <a:lnTo>
                  <a:pt x="1503883" y="1014766"/>
                </a:lnTo>
                <a:lnTo>
                  <a:pt x="1450153" y="1028016"/>
                </a:lnTo>
                <a:lnTo>
                  <a:pt x="1394776" y="1039681"/>
                </a:lnTo>
                <a:lnTo>
                  <a:pt x="1337860" y="1049705"/>
                </a:lnTo>
                <a:lnTo>
                  <a:pt x="1279514" y="1058033"/>
                </a:lnTo>
                <a:lnTo>
                  <a:pt x="1219845" y="1064608"/>
                </a:lnTo>
                <a:lnTo>
                  <a:pt x="1158961" y="1069374"/>
                </a:lnTo>
                <a:lnTo>
                  <a:pt x="1096972" y="1072274"/>
                </a:lnTo>
                <a:lnTo>
                  <a:pt x="1033984" y="1073254"/>
                </a:lnTo>
                <a:lnTo>
                  <a:pt x="970996" y="1072274"/>
                </a:lnTo>
                <a:lnTo>
                  <a:pt x="909007" y="1069374"/>
                </a:lnTo>
                <a:lnTo>
                  <a:pt x="848124" y="1064608"/>
                </a:lnTo>
                <a:lnTo>
                  <a:pt x="788455" y="1058033"/>
                </a:lnTo>
                <a:lnTo>
                  <a:pt x="730109" y="1049705"/>
                </a:lnTo>
                <a:lnTo>
                  <a:pt x="673193" y="1039681"/>
                </a:lnTo>
                <a:lnTo>
                  <a:pt x="617816" y="1028016"/>
                </a:lnTo>
                <a:lnTo>
                  <a:pt x="564087" y="1014766"/>
                </a:lnTo>
                <a:lnTo>
                  <a:pt x="512112" y="999988"/>
                </a:lnTo>
                <a:lnTo>
                  <a:pt x="462001" y="983738"/>
                </a:lnTo>
                <a:lnTo>
                  <a:pt x="413861" y="966072"/>
                </a:lnTo>
                <a:lnTo>
                  <a:pt x="367801" y="947045"/>
                </a:lnTo>
                <a:lnTo>
                  <a:pt x="323928" y="926715"/>
                </a:lnTo>
                <a:lnTo>
                  <a:pt x="282352" y="905137"/>
                </a:lnTo>
                <a:lnTo>
                  <a:pt x="243180" y="882368"/>
                </a:lnTo>
                <a:lnTo>
                  <a:pt x="206519" y="858463"/>
                </a:lnTo>
                <a:lnTo>
                  <a:pt x="172480" y="833479"/>
                </a:lnTo>
                <a:lnTo>
                  <a:pt x="141169" y="807472"/>
                </a:lnTo>
                <a:lnTo>
                  <a:pt x="112694" y="780498"/>
                </a:lnTo>
                <a:lnTo>
                  <a:pt x="64688" y="723873"/>
                </a:lnTo>
                <a:lnTo>
                  <a:pt x="29327" y="664053"/>
                </a:lnTo>
                <a:lnTo>
                  <a:pt x="7476" y="601488"/>
                </a:lnTo>
                <a:lnTo>
                  <a:pt x="0" y="536627"/>
                </a:lnTo>
                <a:lnTo>
                  <a:pt x="1887" y="503937"/>
                </a:lnTo>
                <a:lnTo>
                  <a:pt x="16658" y="440167"/>
                </a:lnTo>
                <a:lnTo>
                  <a:pt x="45373" y="378919"/>
                </a:lnTo>
                <a:lnTo>
                  <a:pt x="87165" y="320641"/>
                </a:lnTo>
                <a:lnTo>
                  <a:pt x="141169" y="265781"/>
                </a:lnTo>
                <a:lnTo>
                  <a:pt x="172480" y="239774"/>
                </a:lnTo>
                <a:lnTo>
                  <a:pt x="206519" y="214790"/>
                </a:lnTo>
                <a:lnTo>
                  <a:pt x="243180" y="190885"/>
                </a:lnTo>
                <a:lnTo>
                  <a:pt x="282352" y="168116"/>
                </a:lnTo>
                <a:lnTo>
                  <a:pt x="323928" y="146538"/>
                </a:lnTo>
                <a:lnTo>
                  <a:pt x="367801" y="126208"/>
                </a:lnTo>
                <a:lnTo>
                  <a:pt x="413861" y="107182"/>
                </a:lnTo>
                <a:lnTo>
                  <a:pt x="462001" y="89515"/>
                </a:lnTo>
                <a:lnTo>
                  <a:pt x="512112" y="73265"/>
                </a:lnTo>
                <a:lnTo>
                  <a:pt x="564087" y="58487"/>
                </a:lnTo>
                <a:lnTo>
                  <a:pt x="617816" y="45238"/>
                </a:lnTo>
                <a:lnTo>
                  <a:pt x="673193" y="33572"/>
                </a:lnTo>
                <a:lnTo>
                  <a:pt x="730109" y="23548"/>
                </a:lnTo>
                <a:lnTo>
                  <a:pt x="788455" y="15220"/>
                </a:lnTo>
                <a:lnTo>
                  <a:pt x="848124" y="8645"/>
                </a:lnTo>
                <a:lnTo>
                  <a:pt x="909007" y="3880"/>
                </a:lnTo>
                <a:lnTo>
                  <a:pt x="970996" y="979"/>
                </a:lnTo>
                <a:lnTo>
                  <a:pt x="1033984" y="0"/>
                </a:lnTo>
                <a:close/>
              </a:path>
            </a:pathLst>
          </a:custGeom>
          <a:ln w="7199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819742" y="3881912"/>
            <a:ext cx="2068195" cy="1073785"/>
          </a:xfrm>
          <a:custGeom>
            <a:avLst/>
            <a:gdLst/>
            <a:ahLst/>
            <a:cxnLst/>
            <a:rect l="l" t="t" r="r" b="b"/>
            <a:pathLst>
              <a:path w="2068195" h="1073785">
                <a:moveTo>
                  <a:pt x="1033989" y="0"/>
                </a:moveTo>
                <a:lnTo>
                  <a:pt x="971002" y="979"/>
                </a:lnTo>
                <a:lnTo>
                  <a:pt x="909012" y="3880"/>
                </a:lnTo>
                <a:lnTo>
                  <a:pt x="848129" y="8645"/>
                </a:lnTo>
                <a:lnTo>
                  <a:pt x="788460" y="15220"/>
                </a:lnTo>
                <a:lnTo>
                  <a:pt x="730113" y="23548"/>
                </a:lnTo>
                <a:lnTo>
                  <a:pt x="673198" y="33572"/>
                </a:lnTo>
                <a:lnTo>
                  <a:pt x="617821" y="45238"/>
                </a:lnTo>
                <a:lnTo>
                  <a:pt x="564091" y="58487"/>
                </a:lnTo>
                <a:lnTo>
                  <a:pt x="512116" y="73265"/>
                </a:lnTo>
                <a:lnTo>
                  <a:pt x="462004" y="89515"/>
                </a:lnTo>
                <a:lnTo>
                  <a:pt x="413864" y="107182"/>
                </a:lnTo>
                <a:lnTo>
                  <a:pt x="367804" y="126208"/>
                </a:lnTo>
                <a:lnTo>
                  <a:pt x="323931" y="146538"/>
                </a:lnTo>
                <a:lnTo>
                  <a:pt x="282354" y="168116"/>
                </a:lnTo>
                <a:lnTo>
                  <a:pt x="243182" y="190885"/>
                </a:lnTo>
                <a:lnTo>
                  <a:pt x="206521" y="214790"/>
                </a:lnTo>
                <a:lnTo>
                  <a:pt x="172481" y="239774"/>
                </a:lnTo>
                <a:lnTo>
                  <a:pt x="141170" y="265781"/>
                </a:lnTo>
                <a:lnTo>
                  <a:pt x="112695" y="292755"/>
                </a:lnTo>
                <a:lnTo>
                  <a:pt x="64689" y="349380"/>
                </a:lnTo>
                <a:lnTo>
                  <a:pt x="29327" y="409200"/>
                </a:lnTo>
                <a:lnTo>
                  <a:pt x="7476" y="471765"/>
                </a:lnTo>
                <a:lnTo>
                  <a:pt x="0" y="536627"/>
                </a:lnTo>
                <a:lnTo>
                  <a:pt x="1887" y="569316"/>
                </a:lnTo>
                <a:lnTo>
                  <a:pt x="16659" y="633086"/>
                </a:lnTo>
                <a:lnTo>
                  <a:pt x="45373" y="694334"/>
                </a:lnTo>
                <a:lnTo>
                  <a:pt x="87165" y="752613"/>
                </a:lnTo>
                <a:lnTo>
                  <a:pt x="141170" y="807472"/>
                </a:lnTo>
                <a:lnTo>
                  <a:pt x="172481" y="833479"/>
                </a:lnTo>
                <a:lnTo>
                  <a:pt x="206521" y="858463"/>
                </a:lnTo>
                <a:lnTo>
                  <a:pt x="243182" y="882368"/>
                </a:lnTo>
                <a:lnTo>
                  <a:pt x="282354" y="905137"/>
                </a:lnTo>
                <a:lnTo>
                  <a:pt x="323931" y="926715"/>
                </a:lnTo>
                <a:lnTo>
                  <a:pt x="367804" y="947045"/>
                </a:lnTo>
                <a:lnTo>
                  <a:pt x="413864" y="966072"/>
                </a:lnTo>
                <a:lnTo>
                  <a:pt x="462004" y="983738"/>
                </a:lnTo>
                <a:lnTo>
                  <a:pt x="512116" y="999988"/>
                </a:lnTo>
                <a:lnTo>
                  <a:pt x="564091" y="1014766"/>
                </a:lnTo>
                <a:lnTo>
                  <a:pt x="617821" y="1028016"/>
                </a:lnTo>
                <a:lnTo>
                  <a:pt x="673198" y="1039681"/>
                </a:lnTo>
                <a:lnTo>
                  <a:pt x="730113" y="1049705"/>
                </a:lnTo>
                <a:lnTo>
                  <a:pt x="788460" y="1058033"/>
                </a:lnTo>
                <a:lnTo>
                  <a:pt x="848129" y="1064608"/>
                </a:lnTo>
                <a:lnTo>
                  <a:pt x="909012" y="1069374"/>
                </a:lnTo>
                <a:lnTo>
                  <a:pt x="971002" y="1072274"/>
                </a:lnTo>
                <a:lnTo>
                  <a:pt x="1033989" y="1073254"/>
                </a:lnTo>
                <a:lnTo>
                  <a:pt x="1096976" y="1072274"/>
                </a:lnTo>
                <a:lnTo>
                  <a:pt x="1158966" y="1069374"/>
                </a:lnTo>
                <a:lnTo>
                  <a:pt x="1219849" y="1064608"/>
                </a:lnTo>
                <a:lnTo>
                  <a:pt x="1279518" y="1058033"/>
                </a:lnTo>
                <a:lnTo>
                  <a:pt x="1337864" y="1049705"/>
                </a:lnTo>
                <a:lnTo>
                  <a:pt x="1394779" y="1039681"/>
                </a:lnTo>
                <a:lnTo>
                  <a:pt x="1450156" y="1028016"/>
                </a:lnTo>
                <a:lnTo>
                  <a:pt x="1503886" y="1014766"/>
                </a:lnTo>
                <a:lnTo>
                  <a:pt x="1555860" y="999988"/>
                </a:lnTo>
                <a:lnTo>
                  <a:pt x="1605972" y="983738"/>
                </a:lnTo>
                <a:lnTo>
                  <a:pt x="1654112" y="966072"/>
                </a:lnTo>
                <a:lnTo>
                  <a:pt x="1700172" y="947045"/>
                </a:lnTo>
                <a:lnTo>
                  <a:pt x="1744044" y="926715"/>
                </a:lnTo>
                <a:lnTo>
                  <a:pt x="1785621" y="905137"/>
                </a:lnTo>
                <a:lnTo>
                  <a:pt x="1824793" y="882368"/>
                </a:lnTo>
                <a:lnTo>
                  <a:pt x="1861453" y="858463"/>
                </a:lnTo>
                <a:lnTo>
                  <a:pt x="1895493" y="833479"/>
                </a:lnTo>
                <a:lnTo>
                  <a:pt x="1926804" y="807472"/>
                </a:lnTo>
                <a:lnTo>
                  <a:pt x="1955279" y="780498"/>
                </a:lnTo>
                <a:lnTo>
                  <a:pt x="2003285" y="723873"/>
                </a:lnTo>
                <a:lnTo>
                  <a:pt x="2038646" y="664053"/>
                </a:lnTo>
                <a:lnTo>
                  <a:pt x="2060497" y="601488"/>
                </a:lnTo>
                <a:lnTo>
                  <a:pt x="2067974" y="536627"/>
                </a:lnTo>
                <a:lnTo>
                  <a:pt x="2066086" y="503937"/>
                </a:lnTo>
                <a:lnTo>
                  <a:pt x="2051315" y="440167"/>
                </a:lnTo>
                <a:lnTo>
                  <a:pt x="2022600" y="378919"/>
                </a:lnTo>
                <a:lnTo>
                  <a:pt x="1980808" y="320641"/>
                </a:lnTo>
                <a:lnTo>
                  <a:pt x="1926804" y="265781"/>
                </a:lnTo>
                <a:lnTo>
                  <a:pt x="1895493" y="239774"/>
                </a:lnTo>
                <a:lnTo>
                  <a:pt x="1861453" y="214790"/>
                </a:lnTo>
                <a:lnTo>
                  <a:pt x="1824793" y="190885"/>
                </a:lnTo>
                <a:lnTo>
                  <a:pt x="1785621" y="168116"/>
                </a:lnTo>
                <a:lnTo>
                  <a:pt x="1744044" y="146538"/>
                </a:lnTo>
                <a:lnTo>
                  <a:pt x="1700172" y="126208"/>
                </a:lnTo>
                <a:lnTo>
                  <a:pt x="1654112" y="107182"/>
                </a:lnTo>
                <a:lnTo>
                  <a:pt x="1605972" y="89515"/>
                </a:lnTo>
                <a:lnTo>
                  <a:pt x="1555860" y="73265"/>
                </a:lnTo>
                <a:lnTo>
                  <a:pt x="1503886" y="58487"/>
                </a:lnTo>
                <a:lnTo>
                  <a:pt x="1450156" y="45238"/>
                </a:lnTo>
                <a:lnTo>
                  <a:pt x="1394779" y="33572"/>
                </a:lnTo>
                <a:lnTo>
                  <a:pt x="1337864" y="23548"/>
                </a:lnTo>
                <a:lnTo>
                  <a:pt x="1279518" y="15220"/>
                </a:lnTo>
                <a:lnTo>
                  <a:pt x="1219849" y="8645"/>
                </a:lnTo>
                <a:lnTo>
                  <a:pt x="1158966" y="3880"/>
                </a:lnTo>
                <a:lnTo>
                  <a:pt x="1096976" y="979"/>
                </a:lnTo>
                <a:lnTo>
                  <a:pt x="1033989" y="0"/>
                </a:lnTo>
                <a:close/>
              </a:path>
            </a:pathLst>
          </a:custGeom>
          <a:solidFill>
            <a:srgbClr val="8874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819742" y="3881912"/>
            <a:ext cx="2068195" cy="1073785"/>
          </a:xfrm>
          <a:custGeom>
            <a:avLst/>
            <a:gdLst/>
            <a:ahLst/>
            <a:cxnLst/>
            <a:rect l="l" t="t" r="r" b="b"/>
            <a:pathLst>
              <a:path w="2068195" h="1073785">
                <a:moveTo>
                  <a:pt x="1033989" y="0"/>
                </a:moveTo>
                <a:lnTo>
                  <a:pt x="1096976" y="979"/>
                </a:lnTo>
                <a:lnTo>
                  <a:pt x="1158966" y="3880"/>
                </a:lnTo>
                <a:lnTo>
                  <a:pt x="1219849" y="8645"/>
                </a:lnTo>
                <a:lnTo>
                  <a:pt x="1279518" y="15220"/>
                </a:lnTo>
                <a:lnTo>
                  <a:pt x="1337864" y="23548"/>
                </a:lnTo>
                <a:lnTo>
                  <a:pt x="1394779" y="33572"/>
                </a:lnTo>
                <a:lnTo>
                  <a:pt x="1450156" y="45238"/>
                </a:lnTo>
                <a:lnTo>
                  <a:pt x="1503886" y="58487"/>
                </a:lnTo>
                <a:lnTo>
                  <a:pt x="1555860" y="73265"/>
                </a:lnTo>
                <a:lnTo>
                  <a:pt x="1605972" y="89515"/>
                </a:lnTo>
                <a:lnTo>
                  <a:pt x="1654112" y="107182"/>
                </a:lnTo>
                <a:lnTo>
                  <a:pt x="1700172" y="126208"/>
                </a:lnTo>
                <a:lnTo>
                  <a:pt x="1744044" y="146538"/>
                </a:lnTo>
                <a:lnTo>
                  <a:pt x="1785621" y="168116"/>
                </a:lnTo>
                <a:lnTo>
                  <a:pt x="1824793" y="190885"/>
                </a:lnTo>
                <a:lnTo>
                  <a:pt x="1861453" y="214790"/>
                </a:lnTo>
                <a:lnTo>
                  <a:pt x="1895493" y="239774"/>
                </a:lnTo>
                <a:lnTo>
                  <a:pt x="1926804" y="265781"/>
                </a:lnTo>
                <a:lnTo>
                  <a:pt x="1955279" y="292755"/>
                </a:lnTo>
                <a:lnTo>
                  <a:pt x="2003285" y="349380"/>
                </a:lnTo>
                <a:lnTo>
                  <a:pt x="2038646" y="409200"/>
                </a:lnTo>
                <a:lnTo>
                  <a:pt x="2060497" y="471765"/>
                </a:lnTo>
                <a:lnTo>
                  <a:pt x="2067974" y="536627"/>
                </a:lnTo>
                <a:lnTo>
                  <a:pt x="2066086" y="569316"/>
                </a:lnTo>
                <a:lnTo>
                  <a:pt x="2051315" y="633086"/>
                </a:lnTo>
                <a:lnTo>
                  <a:pt x="2022600" y="694334"/>
                </a:lnTo>
                <a:lnTo>
                  <a:pt x="1980808" y="752613"/>
                </a:lnTo>
                <a:lnTo>
                  <a:pt x="1926804" y="807472"/>
                </a:lnTo>
                <a:lnTo>
                  <a:pt x="1895493" y="833479"/>
                </a:lnTo>
                <a:lnTo>
                  <a:pt x="1861453" y="858463"/>
                </a:lnTo>
                <a:lnTo>
                  <a:pt x="1824793" y="882368"/>
                </a:lnTo>
                <a:lnTo>
                  <a:pt x="1785621" y="905137"/>
                </a:lnTo>
                <a:lnTo>
                  <a:pt x="1744044" y="926715"/>
                </a:lnTo>
                <a:lnTo>
                  <a:pt x="1700172" y="947045"/>
                </a:lnTo>
                <a:lnTo>
                  <a:pt x="1654112" y="966072"/>
                </a:lnTo>
                <a:lnTo>
                  <a:pt x="1605972" y="983738"/>
                </a:lnTo>
                <a:lnTo>
                  <a:pt x="1555860" y="999988"/>
                </a:lnTo>
                <a:lnTo>
                  <a:pt x="1503886" y="1014766"/>
                </a:lnTo>
                <a:lnTo>
                  <a:pt x="1450156" y="1028016"/>
                </a:lnTo>
                <a:lnTo>
                  <a:pt x="1394779" y="1039681"/>
                </a:lnTo>
                <a:lnTo>
                  <a:pt x="1337864" y="1049705"/>
                </a:lnTo>
                <a:lnTo>
                  <a:pt x="1279518" y="1058033"/>
                </a:lnTo>
                <a:lnTo>
                  <a:pt x="1219849" y="1064608"/>
                </a:lnTo>
                <a:lnTo>
                  <a:pt x="1158966" y="1069374"/>
                </a:lnTo>
                <a:lnTo>
                  <a:pt x="1096976" y="1072274"/>
                </a:lnTo>
                <a:lnTo>
                  <a:pt x="1033989" y="1073254"/>
                </a:lnTo>
                <a:lnTo>
                  <a:pt x="971002" y="1072274"/>
                </a:lnTo>
                <a:lnTo>
                  <a:pt x="909012" y="1069374"/>
                </a:lnTo>
                <a:lnTo>
                  <a:pt x="848129" y="1064608"/>
                </a:lnTo>
                <a:lnTo>
                  <a:pt x="788460" y="1058033"/>
                </a:lnTo>
                <a:lnTo>
                  <a:pt x="730113" y="1049705"/>
                </a:lnTo>
                <a:lnTo>
                  <a:pt x="673198" y="1039681"/>
                </a:lnTo>
                <a:lnTo>
                  <a:pt x="617821" y="1028016"/>
                </a:lnTo>
                <a:lnTo>
                  <a:pt x="564091" y="1014766"/>
                </a:lnTo>
                <a:lnTo>
                  <a:pt x="512116" y="999988"/>
                </a:lnTo>
                <a:lnTo>
                  <a:pt x="462004" y="983738"/>
                </a:lnTo>
                <a:lnTo>
                  <a:pt x="413864" y="966072"/>
                </a:lnTo>
                <a:lnTo>
                  <a:pt x="367804" y="947045"/>
                </a:lnTo>
                <a:lnTo>
                  <a:pt x="323931" y="926715"/>
                </a:lnTo>
                <a:lnTo>
                  <a:pt x="282354" y="905137"/>
                </a:lnTo>
                <a:lnTo>
                  <a:pt x="243182" y="882368"/>
                </a:lnTo>
                <a:lnTo>
                  <a:pt x="206521" y="858463"/>
                </a:lnTo>
                <a:lnTo>
                  <a:pt x="172481" y="833479"/>
                </a:lnTo>
                <a:lnTo>
                  <a:pt x="141170" y="807472"/>
                </a:lnTo>
                <a:lnTo>
                  <a:pt x="112695" y="780498"/>
                </a:lnTo>
                <a:lnTo>
                  <a:pt x="64689" y="723873"/>
                </a:lnTo>
                <a:lnTo>
                  <a:pt x="29327" y="664053"/>
                </a:lnTo>
                <a:lnTo>
                  <a:pt x="7476" y="601488"/>
                </a:lnTo>
                <a:lnTo>
                  <a:pt x="0" y="536627"/>
                </a:lnTo>
                <a:lnTo>
                  <a:pt x="1887" y="503937"/>
                </a:lnTo>
                <a:lnTo>
                  <a:pt x="16659" y="440167"/>
                </a:lnTo>
                <a:lnTo>
                  <a:pt x="45373" y="378919"/>
                </a:lnTo>
                <a:lnTo>
                  <a:pt x="87165" y="320641"/>
                </a:lnTo>
                <a:lnTo>
                  <a:pt x="141170" y="265781"/>
                </a:lnTo>
                <a:lnTo>
                  <a:pt x="172481" y="239774"/>
                </a:lnTo>
                <a:lnTo>
                  <a:pt x="206521" y="214790"/>
                </a:lnTo>
                <a:lnTo>
                  <a:pt x="243182" y="190885"/>
                </a:lnTo>
                <a:lnTo>
                  <a:pt x="282354" y="168116"/>
                </a:lnTo>
                <a:lnTo>
                  <a:pt x="323931" y="146538"/>
                </a:lnTo>
                <a:lnTo>
                  <a:pt x="367804" y="126208"/>
                </a:lnTo>
                <a:lnTo>
                  <a:pt x="413864" y="107182"/>
                </a:lnTo>
                <a:lnTo>
                  <a:pt x="462004" y="89515"/>
                </a:lnTo>
                <a:lnTo>
                  <a:pt x="512116" y="73265"/>
                </a:lnTo>
                <a:lnTo>
                  <a:pt x="564091" y="58487"/>
                </a:lnTo>
                <a:lnTo>
                  <a:pt x="617821" y="45238"/>
                </a:lnTo>
                <a:lnTo>
                  <a:pt x="673198" y="33572"/>
                </a:lnTo>
                <a:lnTo>
                  <a:pt x="730113" y="23548"/>
                </a:lnTo>
                <a:lnTo>
                  <a:pt x="788460" y="15220"/>
                </a:lnTo>
                <a:lnTo>
                  <a:pt x="848129" y="8645"/>
                </a:lnTo>
                <a:lnTo>
                  <a:pt x="909012" y="3880"/>
                </a:lnTo>
                <a:lnTo>
                  <a:pt x="971002" y="979"/>
                </a:lnTo>
                <a:lnTo>
                  <a:pt x="1033989" y="0"/>
                </a:lnTo>
                <a:close/>
              </a:path>
            </a:pathLst>
          </a:custGeom>
          <a:ln w="7199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83472" y="3083497"/>
            <a:ext cx="2068195" cy="1073785"/>
          </a:xfrm>
          <a:custGeom>
            <a:avLst/>
            <a:gdLst/>
            <a:ahLst/>
            <a:cxnLst/>
            <a:rect l="l" t="t" r="r" b="b"/>
            <a:pathLst>
              <a:path w="2068195" h="1073785">
                <a:moveTo>
                  <a:pt x="1033985" y="0"/>
                </a:moveTo>
                <a:lnTo>
                  <a:pt x="970998" y="979"/>
                </a:lnTo>
                <a:lnTo>
                  <a:pt x="909008" y="3879"/>
                </a:lnTo>
                <a:lnTo>
                  <a:pt x="848125" y="8645"/>
                </a:lnTo>
                <a:lnTo>
                  <a:pt x="788456" y="15220"/>
                </a:lnTo>
                <a:lnTo>
                  <a:pt x="730110" y="23548"/>
                </a:lnTo>
                <a:lnTo>
                  <a:pt x="673194" y="33572"/>
                </a:lnTo>
                <a:lnTo>
                  <a:pt x="617817" y="45237"/>
                </a:lnTo>
                <a:lnTo>
                  <a:pt x="564088" y="58487"/>
                </a:lnTo>
                <a:lnTo>
                  <a:pt x="512113" y="73265"/>
                </a:lnTo>
                <a:lnTo>
                  <a:pt x="462002" y="89515"/>
                </a:lnTo>
                <a:lnTo>
                  <a:pt x="413862" y="107181"/>
                </a:lnTo>
                <a:lnTo>
                  <a:pt x="367802" y="126207"/>
                </a:lnTo>
                <a:lnTo>
                  <a:pt x="323929" y="146537"/>
                </a:lnTo>
                <a:lnTo>
                  <a:pt x="282353" y="168115"/>
                </a:lnTo>
                <a:lnTo>
                  <a:pt x="243180" y="190884"/>
                </a:lnTo>
                <a:lnTo>
                  <a:pt x="206520" y="214789"/>
                </a:lnTo>
                <a:lnTo>
                  <a:pt x="172480" y="239773"/>
                </a:lnTo>
                <a:lnTo>
                  <a:pt x="141169" y="265780"/>
                </a:lnTo>
                <a:lnTo>
                  <a:pt x="112694" y="292754"/>
                </a:lnTo>
                <a:lnTo>
                  <a:pt x="64688" y="349379"/>
                </a:lnTo>
                <a:lnTo>
                  <a:pt x="29327" y="409199"/>
                </a:lnTo>
                <a:lnTo>
                  <a:pt x="7476" y="471764"/>
                </a:lnTo>
                <a:lnTo>
                  <a:pt x="0" y="536625"/>
                </a:lnTo>
                <a:lnTo>
                  <a:pt x="1887" y="569315"/>
                </a:lnTo>
                <a:lnTo>
                  <a:pt x="16658" y="633085"/>
                </a:lnTo>
                <a:lnTo>
                  <a:pt x="45373" y="694333"/>
                </a:lnTo>
                <a:lnTo>
                  <a:pt x="87165" y="752612"/>
                </a:lnTo>
                <a:lnTo>
                  <a:pt x="141169" y="807471"/>
                </a:lnTo>
                <a:lnTo>
                  <a:pt x="172480" y="833479"/>
                </a:lnTo>
                <a:lnTo>
                  <a:pt x="206520" y="858463"/>
                </a:lnTo>
                <a:lnTo>
                  <a:pt x="243180" y="882367"/>
                </a:lnTo>
                <a:lnTo>
                  <a:pt x="282353" y="905137"/>
                </a:lnTo>
                <a:lnTo>
                  <a:pt x="323929" y="926714"/>
                </a:lnTo>
                <a:lnTo>
                  <a:pt x="367802" y="947044"/>
                </a:lnTo>
                <a:lnTo>
                  <a:pt x="413862" y="966071"/>
                </a:lnTo>
                <a:lnTo>
                  <a:pt x="462002" y="983737"/>
                </a:lnTo>
                <a:lnTo>
                  <a:pt x="512113" y="999987"/>
                </a:lnTo>
                <a:lnTo>
                  <a:pt x="564088" y="1014765"/>
                </a:lnTo>
                <a:lnTo>
                  <a:pt x="617817" y="1028015"/>
                </a:lnTo>
                <a:lnTo>
                  <a:pt x="673194" y="1039680"/>
                </a:lnTo>
                <a:lnTo>
                  <a:pt x="730110" y="1049704"/>
                </a:lnTo>
                <a:lnTo>
                  <a:pt x="788456" y="1058032"/>
                </a:lnTo>
                <a:lnTo>
                  <a:pt x="848125" y="1064607"/>
                </a:lnTo>
                <a:lnTo>
                  <a:pt x="909008" y="1069372"/>
                </a:lnTo>
                <a:lnTo>
                  <a:pt x="970998" y="1072273"/>
                </a:lnTo>
                <a:lnTo>
                  <a:pt x="1033985" y="1073252"/>
                </a:lnTo>
                <a:lnTo>
                  <a:pt x="1096973" y="1072273"/>
                </a:lnTo>
                <a:lnTo>
                  <a:pt x="1158962" y="1069372"/>
                </a:lnTo>
                <a:lnTo>
                  <a:pt x="1219845" y="1064607"/>
                </a:lnTo>
                <a:lnTo>
                  <a:pt x="1279514" y="1058032"/>
                </a:lnTo>
                <a:lnTo>
                  <a:pt x="1337860" y="1049704"/>
                </a:lnTo>
                <a:lnTo>
                  <a:pt x="1394776" y="1039680"/>
                </a:lnTo>
                <a:lnTo>
                  <a:pt x="1450153" y="1028015"/>
                </a:lnTo>
                <a:lnTo>
                  <a:pt x="1503883" y="1014765"/>
                </a:lnTo>
                <a:lnTo>
                  <a:pt x="1555858" y="999987"/>
                </a:lnTo>
                <a:lnTo>
                  <a:pt x="1605969" y="983737"/>
                </a:lnTo>
                <a:lnTo>
                  <a:pt x="1654109" y="966071"/>
                </a:lnTo>
                <a:lnTo>
                  <a:pt x="1700169" y="947044"/>
                </a:lnTo>
                <a:lnTo>
                  <a:pt x="1744042" y="926714"/>
                </a:lnTo>
                <a:lnTo>
                  <a:pt x="1785619" y="905137"/>
                </a:lnTo>
                <a:lnTo>
                  <a:pt x="1824791" y="882367"/>
                </a:lnTo>
                <a:lnTo>
                  <a:pt x="1861452" y="858463"/>
                </a:lnTo>
                <a:lnTo>
                  <a:pt x="1895492" y="833479"/>
                </a:lnTo>
                <a:lnTo>
                  <a:pt x="1926803" y="807471"/>
                </a:lnTo>
                <a:lnTo>
                  <a:pt x="1955278" y="780497"/>
                </a:lnTo>
                <a:lnTo>
                  <a:pt x="2003284" y="723872"/>
                </a:lnTo>
                <a:lnTo>
                  <a:pt x="2038646" y="664052"/>
                </a:lnTo>
                <a:lnTo>
                  <a:pt x="2060497" y="601487"/>
                </a:lnTo>
                <a:lnTo>
                  <a:pt x="2067974" y="536625"/>
                </a:lnTo>
                <a:lnTo>
                  <a:pt x="2066086" y="503936"/>
                </a:lnTo>
                <a:lnTo>
                  <a:pt x="2051314" y="440166"/>
                </a:lnTo>
                <a:lnTo>
                  <a:pt x="2022600" y="378918"/>
                </a:lnTo>
                <a:lnTo>
                  <a:pt x="1980808" y="320640"/>
                </a:lnTo>
                <a:lnTo>
                  <a:pt x="1926803" y="265780"/>
                </a:lnTo>
                <a:lnTo>
                  <a:pt x="1895492" y="239773"/>
                </a:lnTo>
                <a:lnTo>
                  <a:pt x="1861452" y="214789"/>
                </a:lnTo>
                <a:lnTo>
                  <a:pt x="1824791" y="190884"/>
                </a:lnTo>
                <a:lnTo>
                  <a:pt x="1785619" y="168115"/>
                </a:lnTo>
                <a:lnTo>
                  <a:pt x="1744042" y="146537"/>
                </a:lnTo>
                <a:lnTo>
                  <a:pt x="1700169" y="126207"/>
                </a:lnTo>
                <a:lnTo>
                  <a:pt x="1654109" y="107181"/>
                </a:lnTo>
                <a:lnTo>
                  <a:pt x="1605969" y="89515"/>
                </a:lnTo>
                <a:lnTo>
                  <a:pt x="1555858" y="73265"/>
                </a:lnTo>
                <a:lnTo>
                  <a:pt x="1503883" y="58487"/>
                </a:lnTo>
                <a:lnTo>
                  <a:pt x="1450153" y="45237"/>
                </a:lnTo>
                <a:lnTo>
                  <a:pt x="1394776" y="33572"/>
                </a:lnTo>
                <a:lnTo>
                  <a:pt x="1337860" y="23548"/>
                </a:lnTo>
                <a:lnTo>
                  <a:pt x="1279514" y="15220"/>
                </a:lnTo>
                <a:lnTo>
                  <a:pt x="1219845" y="8645"/>
                </a:lnTo>
                <a:lnTo>
                  <a:pt x="1158962" y="3879"/>
                </a:lnTo>
                <a:lnTo>
                  <a:pt x="1096973" y="979"/>
                </a:lnTo>
                <a:lnTo>
                  <a:pt x="1033985" y="0"/>
                </a:lnTo>
                <a:close/>
              </a:path>
            </a:pathLst>
          </a:custGeom>
          <a:solidFill>
            <a:srgbClr val="DD2B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83472" y="3083497"/>
            <a:ext cx="2068195" cy="1073785"/>
          </a:xfrm>
          <a:custGeom>
            <a:avLst/>
            <a:gdLst/>
            <a:ahLst/>
            <a:cxnLst/>
            <a:rect l="l" t="t" r="r" b="b"/>
            <a:pathLst>
              <a:path w="2068195" h="1073785">
                <a:moveTo>
                  <a:pt x="1033985" y="0"/>
                </a:moveTo>
                <a:lnTo>
                  <a:pt x="1096973" y="979"/>
                </a:lnTo>
                <a:lnTo>
                  <a:pt x="1158962" y="3879"/>
                </a:lnTo>
                <a:lnTo>
                  <a:pt x="1219845" y="8645"/>
                </a:lnTo>
                <a:lnTo>
                  <a:pt x="1279514" y="15220"/>
                </a:lnTo>
                <a:lnTo>
                  <a:pt x="1337860" y="23548"/>
                </a:lnTo>
                <a:lnTo>
                  <a:pt x="1394776" y="33572"/>
                </a:lnTo>
                <a:lnTo>
                  <a:pt x="1450153" y="45237"/>
                </a:lnTo>
                <a:lnTo>
                  <a:pt x="1503883" y="58487"/>
                </a:lnTo>
                <a:lnTo>
                  <a:pt x="1555858" y="73265"/>
                </a:lnTo>
                <a:lnTo>
                  <a:pt x="1605969" y="89515"/>
                </a:lnTo>
                <a:lnTo>
                  <a:pt x="1654109" y="107181"/>
                </a:lnTo>
                <a:lnTo>
                  <a:pt x="1700169" y="126207"/>
                </a:lnTo>
                <a:lnTo>
                  <a:pt x="1744042" y="146537"/>
                </a:lnTo>
                <a:lnTo>
                  <a:pt x="1785619" y="168115"/>
                </a:lnTo>
                <a:lnTo>
                  <a:pt x="1824791" y="190884"/>
                </a:lnTo>
                <a:lnTo>
                  <a:pt x="1861452" y="214789"/>
                </a:lnTo>
                <a:lnTo>
                  <a:pt x="1895492" y="239773"/>
                </a:lnTo>
                <a:lnTo>
                  <a:pt x="1926803" y="265780"/>
                </a:lnTo>
                <a:lnTo>
                  <a:pt x="1955278" y="292754"/>
                </a:lnTo>
                <a:lnTo>
                  <a:pt x="2003284" y="349379"/>
                </a:lnTo>
                <a:lnTo>
                  <a:pt x="2038646" y="409199"/>
                </a:lnTo>
                <a:lnTo>
                  <a:pt x="2060497" y="471764"/>
                </a:lnTo>
                <a:lnTo>
                  <a:pt x="2067974" y="536625"/>
                </a:lnTo>
                <a:lnTo>
                  <a:pt x="2066086" y="569315"/>
                </a:lnTo>
                <a:lnTo>
                  <a:pt x="2051314" y="633085"/>
                </a:lnTo>
                <a:lnTo>
                  <a:pt x="2022600" y="694333"/>
                </a:lnTo>
                <a:lnTo>
                  <a:pt x="1980808" y="752612"/>
                </a:lnTo>
                <a:lnTo>
                  <a:pt x="1926803" y="807471"/>
                </a:lnTo>
                <a:lnTo>
                  <a:pt x="1895492" y="833479"/>
                </a:lnTo>
                <a:lnTo>
                  <a:pt x="1861452" y="858463"/>
                </a:lnTo>
                <a:lnTo>
                  <a:pt x="1824791" y="882367"/>
                </a:lnTo>
                <a:lnTo>
                  <a:pt x="1785619" y="905137"/>
                </a:lnTo>
                <a:lnTo>
                  <a:pt x="1744042" y="926714"/>
                </a:lnTo>
                <a:lnTo>
                  <a:pt x="1700169" y="947044"/>
                </a:lnTo>
                <a:lnTo>
                  <a:pt x="1654109" y="966071"/>
                </a:lnTo>
                <a:lnTo>
                  <a:pt x="1605969" y="983737"/>
                </a:lnTo>
                <a:lnTo>
                  <a:pt x="1555858" y="999987"/>
                </a:lnTo>
                <a:lnTo>
                  <a:pt x="1503883" y="1014765"/>
                </a:lnTo>
                <a:lnTo>
                  <a:pt x="1450153" y="1028015"/>
                </a:lnTo>
                <a:lnTo>
                  <a:pt x="1394776" y="1039680"/>
                </a:lnTo>
                <a:lnTo>
                  <a:pt x="1337860" y="1049704"/>
                </a:lnTo>
                <a:lnTo>
                  <a:pt x="1279514" y="1058032"/>
                </a:lnTo>
                <a:lnTo>
                  <a:pt x="1219845" y="1064607"/>
                </a:lnTo>
                <a:lnTo>
                  <a:pt x="1158962" y="1069372"/>
                </a:lnTo>
                <a:lnTo>
                  <a:pt x="1096973" y="1072273"/>
                </a:lnTo>
                <a:lnTo>
                  <a:pt x="1033985" y="1073252"/>
                </a:lnTo>
                <a:lnTo>
                  <a:pt x="970998" y="1072273"/>
                </a:lnTo>
                <a:lnTo>
                  <a:pt x="909008" y="1069372"/>
                </a:lnTo>
                <a:lnTo>
                  <a:pt x="848125" y="1064607"/>
                </a:lnTo>
                <a:lnTo>
                  <a:pt x="788456" y="1058032"/>
                </a:lnTo>
                <a:lnTo>
                  <a:pt x="730110" y="1049704"/>
                </a:lnTo>
                <a:lnTo>
                  <a:pt x="673194" y="1039680"/>
                </a:lnTo>
                <a:lnTo>
                  <a:pt x="617817" y="1028015"/>
                </a:lnTo>
                <a:lnTo>
                  <a:pt x="564088" y="1014765"/>
                </a:lnTo>
                <a:lnTo>
                  <a:pt x="512113" y="999987"/>
                </a:lnTo>
                <a:lnTo>
                  <a:pt x="462002" y="983737"/>
                </a:lnTo>
                <a:lnTo>
                  <a:pt x="413862" y="966071"/>
                </a:lnTo>
                <a:lnTo>
                  <a:pt x="367802" y="947044"/>
                </a:lnTo>
                <a:lnTo>
                  <a:pt x="323929" y="926714"/>
                </a:lnTo>
                <a:lnTo>
                  <a:pt x="282353" y="905137"/>
                </a:lnTo>
                <a:lnTo>
                  <a:pt x="243180" y="882367"/>
                </a:lnTo>
                <a:lnTo>
                  <a:pt x="206520" y="858463"/>
                </a:lnTo>
                <a:lnTo>
                  <a:pt x="172480" y="833479"/>
                </a:lnTo>
                <a:lnTo>
                  <a:pt x="141169" y="807471"/>
                </a:lnTo>
                <a:lnTo>
                  <a:pt x="112694" y="780497"/>
                </a:lnTo>
                <a:lnTo>
                  <a:pt x="64688" y="723872"/>
                </a:lnTo>
                <a:lnTo>
                  <a:pt x="29327" y="664052"/>
                </a:lnTo>
                <a:lnTo>
                  <a:pt x="7476" y="601487"/>
                </a:lnTo>
                <a:lnTo>
                  <a:pt x="0" y="536625"/>
                </a:lnTo>
                <a:lnTo>
                  <a:pt x="1887" y="503936"/>
                </a:lnTo>
                <a:lnTo>
                  <a:pt x="16658" y="440166"/>
                </a:lnTo>
                <a:lnTo>
                  <a:pt x="45373" y="378918"/>
                </a:lnTo>
                <a:lnTo>
                  <a:pt x="87165" y="320640"/>
                </a:lnTo>
                <a:lnTo>
                  <a:pt x="141169" y="265780"/>
                </a:lnTo>
                <a:lnTo>
                  <a:pt x="172480" y="239773"/>
                </a:lnTo>
                <a:lnTo>
                  <a:pt x="206520" y="214789"/>
                </a:lnTo>
                <a:lnTo>
                  <a:pt x="243180" y="190884"/>
                </a:lnTo>
                <a:lnTo>
                  <a:pt x="282353" y="168115"/>
                </a:lnTo>
                <a:lnTo>
                  <a:pt x="323929" y="146537"/>
                </a:lnTo>
                <a:lnTo>
                  <a:pt x="367802" y="126207"/>
                </a:lnTo>
                <a:lnTo>
                  <a:pt x="413862" y="107181"/>
                </a:lnTo>
                <a:lnTo>
                  <a:pt x="462002" y="89515"/>
                </a:lnTo>
                <a:lnTo>
                  <a:pt x="512113" y="73265"/>
                </a:lnTo>
                <a:lnTo>
                  <a:pt x="564088" y="58487"/>
                </a:lnTo>
                <a:lnTo>
                  <a:pt x="617817" y="45237"/>
                </a:lnTo>
                <a:lnTo>
                  <a:pt x="673194" y="33572"/>
                </a:lnTo>
                <a:lnTo>
                  <a:pt x="730110" y="23548"/>
                </a:lnTo>
                <a:lnTo>
                  <a:pt x="788456" y="15220"/>
                </a:lnTo>
                <a:lnTo>
                  <a:pt x="848125" y="8645"/>
                </a:lnTo>
                <a:lnTo>
                  <a:pt x="909008" y="3879"/>
                </a:lnTo>
                <a:lnTo>
                  <a:pt x="970998" y="979"/>
                </a:lnTo>
                <a:lnTo>
                  <a:pt x="1033985" y="0"/>
                </a:lnTo>
                <a:close/>
              </a:path>
            </a:pathLst>
          </a:custGeom>
          <a:ln w="7199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21575" y="4759898"/>
            <a:ext cx="2068195" cy="1073785"/>
          </a:xfrm>
          <a:custGeom>
            <a:avLst/>
            <a:gdLst/>
            <a:ahLst/>
            <a:cxnLst/>
            <a:rect l="l" t="t" r="r" b="b"/>
            <a:pathLst>
              <a:path w="2068195" h="1073785">
                <a:moveTo>
                  <a:pt x="1033985" y="0"/>
                </a:moveTo>
                <a:lnTo>
                  <a:pt x="970998" y="979"/>
                </a:lnTo>
                <a:lnTo>
                  <a:pt x="909008" y="3879"/>
                </a:lnTo>
                <a:lnTo>
                  <a:pt x="848125" y="8645"/>
                </a:lnTo>
                <a:lnTo>
                  <a:pt x="788456" y="15220"/>
                </a:lnTo>
                <a:lnTo>
                  <a:pt x="730110" y="23548"/>
                </a:lnTo>
                <a:lnTo>
                  <a:pt x="673194" y="33572"/>
                </a:lnTo>
                <a:lnTo>
                  <a:pt x="617817" y="45237"/>
                </a:lnTo>
                <a:lnTo>
                  <a:pt x="564088" y="58487"/>
                </a:lnTo>
                <a:lnTo>
                  <a:pt x="512113" y="73265"/>
                </a:lnTo>
                <a:lnTo>
                  <a:pt x="462002" y="89515"/>
                </a:lnTo>
                <a:lnTo>
                  <a:pt x="413862" y="107181"/>
                </a:lnTo>
                <a:lnTo>
                  <a:pt x="367802" y="126207"/>
                </a:lnTo>
                <a:lnTo>
                  <a:pt x="323929" y="146537"/>
                </a:lnTo>
                <a:lnTo>
                  <a:pt x="282353" y="168115"/>
                </a:lnTo>
                <a:lnTo>
                  <a:pt x="243180" y="190884"/>
                </a:lnTo>
                <a:lnTo>
                  <a:pt x="206520" y="214789"/>
                </a:lnTo>
                <a:lnTo>
                  <a:pt x="172480" y="239773"/>
                </a:lnTo>
                <a:lnTo>
                  <a:pt x="141169" y="265780"/>
                </a:lnTo>
                <a:lnTo>
                  <a:pt x="112694" y="292754"/>
                </a:lnTo>
                <a:lnTo>
                  <a:pt x="64688" y="349379"/>
                </a:lnTo>
                <a:lnTo>
                  <a:pt x="29327" y="409199"/>
                </a:lnTo>
                <a:lnTo>
                  <a:pt x="7476" y="471764"/>
                </a:lnTo>
                <a:lnTo>
                  <a:pt x="0" y="536625"/>
                </a:lnTo>
                <a:lnTo>
                  <a:pt x="1887" y="569315"/>
                </a:lnTo>
                <a:lnTo>
                  <a:pt x="16658" y="633085"/>
                </a:lnTo>
                <a:lnTo>
                  <a:pt x="45373" y="694333"/>
                </a:lnTo>
                <a:lnTo>
                  <a:pt x="87165" y="752612"/>
                </a:lnTo>
                <a:lnTo>
                  <a:pt x="141169" y="807471"/>
                </a:lnTo>
                <a:lnTo>
                  <a:pt x="172480" y="833479"/>
                </a:lnTo>
                <a:lnTo>
                  <a:pt x="206520" y="858463"/>
                </a:lnTo>
                <a:lnTo>
                  <a:pt x="243180" y="882367"/>
                </a:lnTo>
                <a:lnTo>
                  <a:pt x="282353" y="905137"/>
                </a:lnTo>
                <a:lnTo>
                  <a:pt x="323929" y="926714"/>
                </a:lnTo>
                <a:lnTo>
                  <a:pt x="367802" y="947044"/>
                </a:lnTo>
                <a:lnTo>
                  <a:pt x="413862" y="966071"/>
                </a:lnTo>
                <a:lnTo>
                  <a:pt x="462002" y="983737"/>
                </a:lnTo>
                <a:lnTo>
                  <a:pt x="512113" y="999987"/>
                </a:lnTo>
                <a:lnTo>
                  <a:pt x="564088" y="1014765"/>
                </a:lnTo>
                <a:lnTo>
                  <a:pt x="617817" y="1028015"/>
                </a:lnTo>
                <a:lnTo>
                  <a:pt x="673194" y="1039680"/>
                </a:lnTo>
                <a:lnTo>
                  <a:pt x="730110" y="1049704"/>
                </a:lnTo>
                <a:lnTo>
                  <a:pt x="788456" y="1058032"/>
                </a:lnTo>
                <a:lnTo>
                  <a:pt x="848125" y="1064607"/>
                </a:lnTo>
                <a:lnTo>
                  <a:pt x="909008" y="1069372"/>
                </a:lnTo>
                <a:lnTo>
                  <a:pt x="970998" y="1072273"/>
                </a:lnTo>
                <a:lnTo>
                  <a:pt x="1033985" y="1073252"/>
                </a:lnTo>
                <a:lnTo>
                  <a:pt x="1096973" y="1072273"/>
                </a:lnTo>
                <a:lnTo>
                  <a:pt x="1158962" y="1069372"/>
                </a:lnTo>
                <a:lnTo>
                  <a:pt x="1219845" y="1064607"/>
                </a:lnTo>
                <a:lnTo>
                  <a:pt x="1279514" y="1058032"/>
                </a:lnTo>
                <a:lnTo>
                  <a:pt x="1337860" y="1049704"/>
                </a:lnTo>
                <a:lnTo>
                  <a:pt x="1394776" y="1039680"/>
                </a:lnTo>
                <a:lnTo>
                  <a:pt x="1450153" y="1028015"/>
                </a:lnTo>
                <a:lnTo>
                  <a:pt x="1503883" y="1014765"/>
                </a:lnTo>
                <a:lnTo>
                  <a:pt x="1555858" y="999987"/>
                </a:lnTo>
                <a:lnTo>
                  <a:pt x="1605969" y="983737"/>
                </a:lnTo>
                <a:lnTo>
                  <a:pt x="1654109" y="966071"/>
                </a:lnTo>
                <a:lnTo>
                  <a:pt x="1700169" y="947044"/>
                </a:lnTo>
                <a:lnTo>
                  <a:pt x="1744042" y="926714"/>
                </a:lnTo>
                <a:lnTo>
                  <a:pt x="1785619" y="905137"/>
                </a:lnTo>
                <a:lnTo>
                  <a:pt x="1824791" y="882367"/>
                </a:lnTo>
                <a:lnTo>
                  <a:pt x="1861452" y="858463"/>
                </a:lnTo>
                <a:lnTo>
                  <a:pt x="1895492" y="833479"/>
                </a:lnTo>
                <a:lnTo>
                  <a:pt x="1926803" y="807471"/>
                </a:lnTo>
                <a:lnTo>
                  <a:pt x="1955278" y="780497"/>
                </a:lnTo>
                <a:lnTo>
                  <a:pt x="2003284" y="723872"/>
                </a:lnTo>
                <a:lnTo>
                  <a:pt x="2038646" y="664052"/>
                </a:lnTo>
                <a:lnTo>
                  <a:pt x="2060497" y="601487"/>
                </a:lnTo>
                <a:lnTo>
                  <a:pt x="2067974" y="536625"/>
                </a:lnTo>
                <a:lnTo>
                  <a:pt x="2066086" y="503936"/>
                </a:lnTo>
                <a:lnTo>
                  <a:pt x="2051314" y="440166"/>
                </a:lnTo>
                <a:lnTo>
                  <a:pt x="2022600" y="378918"/>
                </a:lnTo>
                <a:lnTo>
                  <a:pt x="1980808" y="320640"/>
                </a:lnTo>
                <a:lnTo>
                  <a:pt x="1926803" y="265780"/>
                </a:lnTo>
                <a:lnTo>
                  <a:pt x="1895492" y="239773"/>
                </a:lnTo>
                <a:lnTo>
                  <a:pt x="1861452" y="214789"/>
                </a:lnTo>
                <a:lnTo>
                  <a:pt x="1824791" y="190884"/>
                </a:lnTo>
                <a:lnTo>
                  <a:pt x="1785619" y="168115"/>
                </a:lnTo>
                <a:lnTo>
                  <a:pt x="1744042" y="146537"/>
                </a:lnTo>
                <a:lnTo>
                  <a:pt x="1700169" y="126207"/>
                </a:lnTo>
                <a:lnTo>
                  <a:pt x="1654109" y="107181"/>
                </a:lnTo>
                <a:lnTo>
                  <a:pt x="1605969" y="89515"/>
                </a:lnTo>
                <a:lnTo>
                  <a:pt x="1555858" y="73265"/>
                </a:lnTo>
                <a:lnTo>
                  <a:pt x="1503883" y="58487"/>
                </a:lnTo>
                <a:lnTo>
                  <a:pt x="1450153" y="45237"/>
                </a:lnTo>
                <a:lnTo>
                  <a:pt x="1394776" y="33572"/>
                </a:lnTo>
                <a:lnTo>
                  <a:pt x="1337860" y="23548"/>
                </a:lnTo>
                <a:lnTo>
                  <a:pt x="1279514" y="15220"/>
                </a:lnTo>
                <a:lnTo>
                  <a:pt x="1219845" y="8645"/>
                </a:lnTo>
                <a:lnTo>
                  <a:pt x="1158962" y="3879"/>
                </a:lnTo>
                <a:lnTo>
                  <a:pt x="1096973" y="979"/>
                </a:lnTo>
                <a:lnTo>
                  <a:pt x="1033985" y="0"/>
                </a:lnTo>
                <a:close/>
              </a:path>
            </a:pathLst>
          </a:custGeom>
          <a:solidFill>
            <a:srgbClr val="F27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521575" y="4759898"/>
            <a:ext cx="2068195" cy="1073785"/>
          </a:xfrm>
          <a:custGeom>
            <a:avLst/>
            <a:gdLst/>
            <a:ahLst/>
            <a:cxnLst/>
            <a:rect l="l" t="t" r="r" b="b"/>
            <a:pathLst>
              <a:path w="2068195" h="1073785">
                <a:moveTo>
                  <a:pt x="1033985" y="0"/>
                </a:moveTo>
                <a:lnTo>
                  <a:pt x="1096973" y="979"/>
                </a:lnTo>
                <a:lnTo>
                  <a:pt x="1158962" y="3879"/>
                </a:lnTo>
                <a:lnTo>
                  <a:pt x="1219845" y="8645"/>
                </a:lnTo>
                <a:lnTo>
                  <a:pt x="1279514" y="15220"/>
                </a:lnTo>
                <a:lnTo>
                  <a:pt x="1337860" y="23548"/>
                </a:lnTo>
                <a:lnTo>
                  <a:pt x="1394776" y="33572"/>
                </a:lnTo>
                <a:lnTo>
                  <a:pt x="1450153" y="45237"/>
                </a:lnTo>
                <a:lnTo>
                  <a:pt x="1503883" y="58487"/>
                </a:lnTo>
                <a:lnTo>
                  <a:pt x="1555858" y="73265"/>
                </a:lnTo>
                <a:lnTo>
                  <a:pt x="1605969" y="89515"/>
                </a:lnTo>
                <a:lnTo>
                  <a:pt x="1654109" y="107181"/>
                </a:lnTo>
                <a:lnTo>
                  <a:pt x="1700169" y="126207"/>
                </a:lnTo>
                <a:lnTo>
                  <a:pt x="1744042" y="146537"/>
                </a:lnTo>
                <a:lnTo>
                  <a:pt x="1785619" y="168115"/>
                </a:lnTo>
                <a:lnTo>
                  <a:pt x="1824791" y="190884"/>
                </a:lnTo>
                <a:lnTo>
                  <a:pt x="1861452" y="214789"/>
                </a:lnTo>
                <a:lnTo>
                  <a:pt x="1895492" y="239773"/>
                </a:lnTo>
                <a:lnTo>
                  <a:pt x="1926803" y="265780"/>
                </a:lnTo>
                <a:lnTo>
                  <a:pt x="1955278" y="292754"/>
                </a:lnTo>
                <a:lnTo>
                  <a:pt x="2003284" y="349379"/>
                </a:lnTo>
                <a:lnTo>
                  <a:pt x="2038646" y="409199"/>
                </a:lnTo>
                <a:lnTo>
                  <a:pt x="2060497" y="471764"/>
                </a:lnTo>
                <a:lnTo>
                  <a:pt x="2067974" y="536625"/>
                </a:lnTo>
                <a:lnTo>
                  <a:pt x="2066086" y="569315"/>
                </a:lnTo>
                <a:lnTo>
                  <a:pt x="2051314" y="633085"/>
                </a:lnTo>
                <a:lnTo>
                  <a:pt x="2022600" y="694333"/>
                </a:lnTo>
                <a:lnTo>
                  <a:pt x="1980808" y="752612"/>
                </a:lnTo>
                <a:lnTo>
                  <a:pt x="1926803" y="807471"/>
                </a:lnTo>
                <a:lnTo>
                  <a:pt x="1895492" y="833479"/>
                </a:lnTo>
                <a:lnTo>
                  <a:pt x="1861452" y="858463"/>
                </a:lnTo>
                <a:lnTo>
                  <a:pt x="1824791" y="882367"/>
                </a:lnTo>
                <a:lnTo>
                  <a:pt x="1785619" y="905137"/>
                </a:lnTo>
                <a:lnTo>
                  <a:pt x="1744042" y="926714"/>
                </a:lnTo>
                <a:lnTo>
                  <a:pt x="1700169" y="947044"/>
                </a:lnTo>
                <a:lnTo>
                  <a:pt x="1654109" y="966071"/>
                </a:lnTo>
                <a:lnTo>
                  <a:pt x="1605969" y="983737"/>
                </a:lnTo>
                <a:lnTo>
                  <a:pt x="1555858" y="999987"/>
                </a:lnTo>
                <a:lnTo>
                  <a:pt x="1503883" y="1014765"/>
                </a:lnTo>
                <a:lnTo>
                  <a:pt x="1450153" y="1028015"/>
                </a:lnTo>
                <a:lnTo>
                  <a:pt x="1394776" y="1039680"/>
                </a:lnTo>
                <a:lnTo>
                  <a:pt x="1337860" y="1049704"/>
                </a:lnTo>
                <a:lnTo>
                  <a:pt x="1279514" y="1058032"/>
                </a:lnTo>
                <a:lnTo>
                  <a:pt x="1219845" y="1064607"/>
                </a:lnTo>
                <a:lnTo>
                  <a:pt x="1158962" y="1069372"/>
                </a:lnTo>
                <a:lnTo>
                  <a:pt x="1096973" y="1072273"/>
                </a:lnTo>
                <a:lnTo>
                  <a:pt x="1033985" y="1073252"/>
                </a:lnTo>
                <a:lnTo>
                  <a:pt x="970998" y="1072273"/>
                </a:lnTo>
                <a:lnTo>
                  <a:pt x="909008" y="1069372"/>
                </a:lnTo>
                <a:lnTo>
                  <a:pt x="848125" y="1064607"/>
                </a:lnTo>
                <a:lnTo>
                  <a:pt x="788456" y="1058032"/>
                </a:lnTo>
                <a:lnTo>
                  <a:pt x="730110" y="1049704"/>
                </a:lnTo>
                <a:lnTo>
                  <a:pt x="673194" y="1039680"/>
                </a:lnTo>
                <a:lnTo>
                  <a:pt x="617817" y="1028015"/>
                </a:lnTo>
                <a:lnTo>
                  <a:pt x="564088" y="1014765"/>
                </a:lnTo>
                <a:lnTo>
                  <a:pt x="512113" y="999987"/>
                </a:lnTo>
                <a:lnTo>
                  <a:pt x="462002" y="983737"/>
                </a:lnTo>
                <a:lnTo>
                  <a:pt x="413862" y="966071"/>
                </a:lnTo>
                <a:lnTo>
                  <a:pt x="367802" y="947044"/>
                </a:lnTo>
                <a:lnTo>
                  <a:pt x="323929" y="926714"/>
                </a:lnTo>
                <a:lnTo>
                  <a:pt x="282353" y="905137"/>
                </a:lnTo>
                <a:lnTo>
                  <a:pt x="243180" y="882367"/>
                </a:lnTo>
                <a:lnTo>
                  <a:pt x="206520" y="858463"/>
                </a:lnTo>
                <a:lnTo>
                  <a:pt x="172480" y="833479"/>
                </a:lnTo>
                <a:lnTo>
                  <a:pt x="141169" y="807471"/>
                </a:lnTo>
                <a:lnTo>
                  <a:pt x="112694" y="780497"/>
                </a:lnTo>
                <a:lnTo>
                  <a:pt x="64688" y="723872"/>
                </a:lnTo>
                <a:lnTo>
                  <a:pt x="29327" y="664052"/>
                </a:lnTo>
                <a:lnTo>
                  <a:pt x="7476" y="601487"/>
                </a:lnTo>
                <a:lnTo>
                  <a:pt x="0" y="536625"/>
                </a:lnTo>
                <a:lnTo>
                  <a:pt x="1887" y="503936"/>
                </a:lnTo>
                <a:lnTo>
                  <a:pt x="16658" y="440166"/>
                </a:lnTo>
                <a:lnTo>
                  <a:pt x="45373" y="378918"/>
                </a:lnTo>
                <a:lnTo>
                  <a:pt x="87165" y="320640"/>
                </a:lnTo>
                <a:lnTo>
                  <a:pt x="141169" y="265780"/>
                </a:lnTo>
                <a:lnTo>
                  <a:pt x="172480" y="239773"/>
                </a:lnTo>
                <a:lnTo>
                  <a:pt x="206520" y="214789"/>
                </a:lnTo>
                <a:lnTo>
                  <a:pt x="243180" y="190884"/>
                </a:lnTo>
                <a:lnTo>
                  <a:pt x="282353" y="168115"/>
                </a:lnTo>
                <a:lnTo>
                  <a:pt x="323929" y="146537"/>
                </a:lnTo>
                <a:lnTo>
                  <a:pt x="367802" y="126207"/>
                </a:lnTo>
                <a:lnTo>
                  <a:pt x="413862" y="107181"/>
                </a:lnTo>
                <a:lnTo>
                  <a:pt x="462002" y="89515"/>
                </a:lnTo>
                <a:lnTo>
                  <a:pt x="512113" y="73265"/>
                </a:lnTo>
                <a:lnTo>
                  <a:pt x="564088" y="58487"/>
                </a:lnTo>
                <a:lnTo>
                  <a:pt x="617817" y="45237"/>
                </a:lnTo>
                <a:lnTo>
                  <a:pt x="673194" y="33572"/>
                </a:lnTo>
                <a:lnTo>
                  <a:pt x="730110" y="23548"/>
                </a:lnTo>
                <a:lnTo>
                  <a:pt x="788456" y="15220"/>
                </a:lnTo>
                <a:lnTo>
                  <a:pt x="848125" y="8645"/>
                </a:lnTo>
                <a:lnTo>
                  <a:pt x="909008" y="3879"/>
                </a:lnTo>
                <a:lnTo>
                  <a:pt x="970998" y="979"/>
                </a:lnTo>
                <a:lnTo>
                  <a:pt x="1033985" y="0"/>
                </a:lnTo>
                <a:close/>
              </a:path>
            </a:pathLst>
          </a:custGeom>
          <a:ln w="7199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02224" y="5083750"/>
            <a:ext cx="2068195" cy="1073785"/>
          </a:xfrm>
          <a:custGeom>
            <a:avLst/>
            <a:gdLst/>
            <a:ahLst/>
            <a:cxnLst/>
            <a:rect l="l" t="t" r="r" b="b"/>
            <a:pathLst>
              <a:path w="2068195" h="1073785">
                <a:moveTo>
                  <a:pt x="1033985" y="0"/>
                </a:moveTo>
                <a:lnTo>
                  <a:pt x="970998" y="979"/>
                </a:lnTo>
                <a:lnTo>
                  <a:pt x="909008" y="3880"/>
                </a:lnTo>
                <a:lnTo>
                  <a:pt x="848125" y="8645"/>
                </a:lnTo>
                <a:lnTo>
                  <a:pt x="788456" y="15220"/>
                </a:lnTo>
                <a:lnTo>
                  <a:pt x="730110" y="23548"/>
                </a:lnTo>
                <a:lnTo>
                  <a:pt x="673194" y="33572"/>
                </a:lnTo>
                <a:lnTo>
                  <a:pt x="617817" y="45238"/>
                </a:lnTo>
                <a:lnTo>
                  <a:pt x="564088" y="58487"/>
                </a:lnTo>
                <a:lnTo>
                  <a:pt x="512113" y="73265"/>
                </a:lnTo>
                <a:lnTo>
                  <a:pt x="462002" y="89515"/>
                </a:lnTo>
                <a:lnTo>
                  <a:pt x="413862" y="107182"/>
                </a:lnTo>
                <a:lnTo>
                  <a:pt x="367802" y="126208"/>
                </a:lnTo>
                <a:lnTo>
                  <a:pt x="323929" y="146538"/>
                </a:lnTo>
                <a:lnTo>
                  <a:pt x="282353" y="168116"/>
                </a:lnTo>
                <a:lnTo>
                  <a:pt x="243180" y="190885"/>
                </a:lnTo>
                <a:lnTo>
                  <a:pt x="206520" y="214790"/>
                </a:lnTo>
                <a:lnTo>
                  <a:pt x="172480" y="239774"/>
                </a:lnTo>
                <a:lnTo>
                  <a:pt x="141169" y="265781"/>
                </a:lnTo>
                <a:lnTo>
                  <a:pt x="112694" y="292755"/>
                </a:lnTo>
                <a:lnTo>
                  <a:pt x="64688" y="349380"/>
                </a:lnTo>
                <a:lnTo>
                  <a:pt x="29327" y="409200"/>
                </a:lnTo>
                <a:lnTo>
                  <a:pt x="7476" y="471765"/>
                </a:lnTo>
                <a:lnTo>
                  <a:pt x="0" y="536627"/>
                </a:lnTo>
                <a:lnTo>
                  <a:pt x="1887" y="569316"/>
                </a:lnTo>
                <a:lnTo>
                  <a:pt x="16658" y="633086"/>
                </a:lnTo>
                <a:lnTo>
                  <a:pt x="45373" y="694334"/>
                </a:lnTo>
                <a:lnTo>
                  <a:pt x="87165" y="752613"/>
                </a:lnTo>
                <a:lnTo>
                  <a:pt x="141169" y="807472"/>
                </a:lnTo>
                <a:lnTo>
                  <a:pt x="172480" y="833479"/>
                </a:lnTo>
                <a:lnTo>
                  <a:pt x="206520" y="858463"/>
                </a:lnTo>
                <a:lnTo>
                  <a:pt x="243180" y="882368"/>
                </a:lnTo>
                <a:lnTo>
                  <a:pt x="282353" y="905137"/>
                </a:lnTo>
                <a:lnTo>
                  <a:pt x="323929" y="926715"/>
                </a:lnTo>
                <a:lnTo>
                  <a:pt x="367802" y="947045"/>
                </a:lnTo>
                <a:lnTo>
                  <a:pt x="413862" y="966072"/>
                </a:lnTo>
                <a:lnTo>
                  <a:pt x="462002" y="983738"/>
                </a:lnTo>
                <a:lnTo>
                  <a:pt x="512113" y="999988"/>
                </a:lnTo>
                <a:lnTo>
                  <a:pt x="564088" y="1014766"/>
                </a:lnTo>
                <a:lnTo>
                  <a:pt x="617817" y="1028016"/>
                </a:lnTo>
                <a:lnTo>
                  <a:pt x="673194" y="1039681"/>
                </a:lnTo>
                <a:lnTo>
                  <a:pt x="730110" y="1049705"/>
                </a:lnTo>
                <a:lnTo>
                  <a:pt x="788456" y="1058033"/>
                </a:lnTo>
                <a:lnTo>
                  <a:pt x="848125" y="1064608"/>
                </a:lnTo>
                <a:lnTo>
                  <a:pt x="909008" y="1069374"/>
                </a:lnTo>
                <a:lnTo>
                  <a:pt x="970998" y="1072274"/>
                </a:lnTo>
                <a:lnTo>
                  <a:pt x="1033985" y="1073254"/>
                </a:lnTo>
                <a:lnTo>
                  <a:pt x="1096973" y="1072274"/>
                </a:lnTo>
                <a:lnTo>
                  <a:pt x="1158962" y="1069374"/>
                </a:lnTo>
                <a:lnTo>
                  <a:pt x="1219845" y="1064608"/>
                </a:lnTo>
                <a:lnTo>
                  <a:pt x="1279514" y="1058033"/>
                </a:lnTo>
                <a:lnTo>
                  <a:pt x="1337860" y="1049705"/>
                </a:lnTo>
                <a:lnTo>
                  <a:pt x="1394776" y="1039681"/>
                </a:lnTo>
                <a:lnTo>
                  <a:pt x="1450153" y="1028016"/>
                </a:lnTo>
                <a:lnTo>
                  <a:pt x="1503883" y="1014766"/>
                </a:lnTo>
                <a:lnTo>
                  <a:pt x="1555858" y="999988"/>
                </a:lnTo>
                <a:lnTo>
                  <a:pt x="1605969" y="983738"/>
                </a:lnTo>
                <a:lnTo>
                  <a:pt x="1654109" y="966072"/>
                </a:lnTo>
                <a:lnTo>
                  <a:pt x="1700169" y="947045"/>
                </a:lnTo>
                <a:lnTo>
                  <a:pt x="1744042" y="926715"/>
                </a:lnTo>
                <a:lnTo>
                  <a:pt x="1785619" y="905137"/>
                </a:lnTo>
                <a:lnTo>
                  <a:pt x="1824791" y="882368"/>
                </a:lnTo>
                <a:lnTo>
                  <a:pt x="1861452" y="858463"/>
                </a:lnTo>
                <a:lnTo>
                  <a:pt x="1895492" y="833479"/>
                </a:lnTo>
                <a:lnTo>
                  <a:pt x="1926803" y="807472"/>
                </a:lnTo>
                <a:lnTo>
                  <a:pt x="1955278" y="780498"/>
                </a:lnTo>
                <a:lnTo>
                  <a:pt x="2003284" y="723873"/>
                </a:lnTo>
                <a:lnTo>
                  <a:pt x="2038646" y="664053"/>
                </a:lnTo>
                <a:lnTo>
                  <a:pt x="2060497" y="601488"/>
                </a:lnTo>
                <a:lnTo>
                  <a:pt x="2067974" y="536627"/>
                </a:lnTo>
                <a:lnTo>
                  <a:pt x="2066086" y="503937"/>
                </a:lnTo>
                <a:lnTo>
                  <a:pt x="2051314" y="440167"/>
                </a:lnTo>
                <a:lnTo>
                  <a:pt x="2022600" y="378919"/>
                </a:lnTo>
                <a:lnTo>
                  <a:pt x="1980808" y="320641"/>
                </a:lnTo>
                <a:lnTo>
                  <a:pt x="1926803" y="265781"/>
                </a:lnTo>
                <a:lnTo>
                  <a:pt x="1895492" y="239774"/>
                </a:lnTo>
                <a:lnTo>
                  <a:pt x="1861452" y="214790"/>
                </a:lnTo>
                <a:lnTo>
                  <a:pt x="1824791" y="190885"/>
                </a:lnTo>
                <a:lnTo>
                  <a:pt x="1785619" y="168116"/>
                </a:lnTo>
                <a:lnTo>
                  <a:pt x="1744042" y="146538"/>
                </a:lnTo>
                <a:lnTo>
                  <a:pt x="1700169" y="126208"/>
                </a:lnTo>
                <a:lnTo>
                  <a:pt x="1654109" y="107182"/>
                </a:lnTo>
                <a:lnTo>
                  <a:pt x="1605969" y="89515"/>
                </a:lnTo>
                <a:lnTo>
                  <a:pt x="1555858" y="73265"/>
                </a:lnTo>
                <a:lnTo>
                  <a:pt x="1503883" y="58487"/>
                </a:lnTo>
                <a:lnTo>
                  <a:pt x="1450153" y="45238"/>
                </a:lnTo>
                <a:lnTo>
                  <a:pt x="1394776" y="33572"/>
                </a:lnTo>
                <a:lnTo>
                  <a:pt x="1337860" y="23548"/>
                </a:lnTo>
                <a:lnTo>
                  <a:pt x="1279514" y="15220"/>
                </a:lnTo>
                <a:lnTo>
                  <a:pt x="1219845" y="8645"/>
                </a:lnTo>
                <a:lnTo>
                  <a:pt x="1158962" y="3880"/>
                </a:lnTo>
                <a:lnTo>
                  <a:pt x="1096973" y="979"/>
                </a:lnTo>
                <a:lnTo>
                  <a:pt x="1033985" y="0"/>
                </a:lnTo>
                <a:close/>
              </a:path>
            </a:pathLst>
          </a:custGeom>
          <a:solidFill>
            <a:srgbClr val="AE1E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02224" y="5083750"/>
            <a:ext cx="2068195" cy="1073785"/>
          </a:xfrm>
          <a:custGeom>
            <a:avLst/>
            <a:gdLst/>
            <a:ahLst/>
            <a:cxnLst/>
            <a:rect l="l" t="t" r="r" b="b"/>
            <a:pathLst>
              <a:path w="2068195" h="1073785">
                <a:moveTo>
                  <a:pt x="1033985" y="0"/>
                </a:moveTo>
                <a:lnTo>
                  <a:pt x="1096973" y="979"/>
                </a:lnTo>
                <a:lnTo>
                  <a:pt x="1158962" y="3880"/>
                </a:lnTo>
                <a:lnTo>
                  <a:pt x="1219845" y="8645"/>
                </a:lnTo>
                <a:lnTo>
                  <a:pt x="1279514" y="15220"/>
                </a:lnTo>
                <a:lnTo>
                  <a:pt x="1337860" y="23548"/>
                </a:lnTo>
                <a:lnTo>
                  <a:pt x="1394776" y="33572"/>
                </a:lnTo>
                <a:lnTo>
                  <a:pt x="1450153" y="45238"/>
                </a:lnTo>
                <a:lnTo>
                  <a:pt x="1503883" y="58487"/>
                </a:lnTo>
                <a:lnTo>
                  <a:pt x="1555858" y="73265"/>
                </a:lnTo>
                <a:lnTo>
                  <a:pt x="1605969" y="89515"/>
                </a:lnTo>
                <a:lnTo>
                  <a:pt x="1654109" y="107182"/>
                </a:lnTo>
                <a:lnTo>
                  <a:pt x="1700169" y="126208"/>
                </a:lnTo>
                <a:lnTo>
                  <a:pt x="1744042" y="146538"/>
                </a:lnTo>
                <a:lnTo>
                  <a:pt x="1785619" y="168116"/>
                </a:lnTo>
                <a:lnTo>
                  <a:pt x="1824791" y="190885"/>
                </a:lnTo>
                <a:lnTo>
                  <a:pt x="1861452" y="214790"/>
                </a:lnTo>
                <a:lnTo>
                  <a:pt x="1895492" y="239774"/>
                </a:lnTo>
                <a:lnTo>
                  <a:pt x="1926803" y="265781"/>
                </a:lnTo>
                <a:lnTo>
                  <a:pt x="1955278" y="292755"/>
                </a:lnTo>
                <a:lnTo>
                  <a:pt x="2003284" y="349380"/>
                </a:lnTo>
                <a:lnTo>
                  <a:pt x="2038646" y="409200"/>
                </a:lnTo>
                <a:lnTo>
                  <a:pt x="2060497" y="471765"/>
                </a:lnTo>
                <a:lnTo>
                  <a:pt x="2067974" y="536627"/>
                </a:lnTo>
                <a:lnTo>
                  <a:pt x="2066086" y="569316"/>
                </a:lnTo>
                <a:lnTo>
                  <a:pt x="2051314" y="633086"/>
                </a:lnTo>
                <a:lnTo>
                  <a:pt x="2022600" y="694334"/>
                </a:lnTo>
                <a:lnTo>
                  <a:pt x="1980808" y="752613"/>
                </a:lnTo>
                <a:lnTo>
                  <a:pt x="1926803" y="807472"/>
                </a:lnTo>
                <a:lnTo>
                  <a:pt x="1895492" y="833479"/>
                </a:lnTo>
                <a:lnTo>
                  <a:pt x="1861452" y="858463"/>
                </a:lnTo>
                <a:lnTo>
                  <a:pt x="1824791" y="882368"/>
                </a:lnTo>
                <a:lnTo>
                  <a:pt x="1785619" y="905137"/>
                </a:lnTo>
                <a:lnTo>
                  <a:pt x="1744042" y="926715"/>
                </a:lnTo>
                <a:lnTo>
                  <a:pt x="1700169" y="947045"/>
                </a:lnTo>
                <a:lnTo>
                  <a:pt x="1654109" y="966072"/>
                </a:lnTo>
                <a:lnTo>
                  <a:pt x="1605969" y="983738"/>
                </a:lnTo>
                <a:lnTo>
                  <a:pt x="1555858" y="999988"/>
                </a:lnTo>
                <a:lnTo>
                  <a:pt x="1503883" y="1014766"/>
                </a:lnTo>
                <a:lnTo>
                  <a:pt x="1450153" y="1028016"/>
                </a:lnTo>
                <a:lnTo>
                  <a:pt x="1394776" y="1039681"/>
                </a:lnTo>
                <a:lnTo>
                  <a:pt x="1337860" y="1049705"/>
                </a:lnTo>
                <a:lnTo>
                  <a:pt x="1279514" y="1058033"/>
                </a:lnTo>
                <a:lnTo>
                  <a:pt x="1219845" y="1064608"/>
                </a:lnTo>
                <a:lnTo>
                  <a:pt x="1158962" y="1069374"/>
                </a:lnTo>
                <a:lnTo>
                  <a:pt x="1096973" y="1072274"/>
                </a:lnTo>
                <a:lnTo>
                  <a:pt x="1033985" y="1073254"/>
                </a:lnTo>
                <a:lnTo>
                  <a:pt x="970998" y="1072274"/>
                </a:lnTo>
                <a:lnTo>
                  <a:pt x="909008" y="1069374"/>
                </a:lnTo>
                <a:lnTo>
                  <a:pt x="848125" y="1064608"/>
                </a:lnTo>
                <a:lnTo>
                  <a:pt x="788456" y="1058033"/>
                </a:lnTo>
                <a:lnTo>
                  <a:pt x="730110" y="1049705"/>
                </a:lnTo>
                <a:lnTo>
                  <a:pt x="673194" y="1039681"/>
                </a:lnTo>
                <a:lnTo>
                  <a:pt x="617817" y="1028016"/>
                </a:lnTo>
                <a:lnTo>
                  <a:pt x="564088" y="1014766"/>
                </a:lnTo>
                <a:lnTo>
                  <a:pt x="512113" y="999988"/>
                </a:lnTo>
                <a:lnTo>
                  <a:pt x="462002" y="983738"/>
                </a:lnTo>
                <a:lnTo>
                  <a:pt x="413862" y="966072"/>
                </a:lnTo>
                <a:lnTo>
                  <a:pt x="367802" y="947045"/>
                </a:lnTo>
                <a:lnTo>
                  <a:pt x="323929" y="926715"/>
                </a:lnTo>
                <a:lnTo>
                  <a:pt x="282353" y="905137"/>
                </a:lnTo>
                <a:lnTo>
                  <a:pt x="243180" y="882368"/>
                </a:lnTo>
                <a:lnTo>
                  <a:pt x="206520" y="858463"/>
                </a:lnTo>
                <a:lnTo>
                  <a:pt x="172480" y="833479"/>
                </a:lnTo>
                <a:lnTo>
                  <a:pt x="141169" y="807472"/>
                </a:lnTo>
                <a:lnTo>
                  <a:pt x="112694" y="780498"/>
                </a:lnTo>
                <a:lnTo>
                  <a:pt x="64688" y="723873"/>
                </a:lnTo>
                <a:lnTo>
                  <a:pt x="29327" y="664053"/>
                </a:lnTo>
                <a:lnTo>
                  <a:pt x="7476" y="601488"/>
                </a:lnTo>
                <a:lnTo>
                  <a:pt x="0" y="536627"/>
                </a:lnTo>
                <a:lnTo>
                  <a:pt x="1887" y="503937"/>
                </a:lnTo>
                <a:lnTo>
                  <a:pt x="16658" y="440167"/>
                </a:lnTo>
                <a:lnTo>
                  <a:pt x="45373" y="378919"/>
                </a:lnTo>
                <a:lnTo>
                  <a:pt x="87165" y="320641"/>
                </a:lnTo>
                <a:lnTo>
                  <a:pt x="141169" y="265781"/>
                </a:lnTo>
                <a:lnTo>
                  <a:pt x="172480" y="239774"/>
                </a:lnTo>
                <a:lnTo>
                  <a:pt x="206520" y="214790"/>
                </a:lnTo>
                <a:lnTo>
                  <a:pt x="243180" y="190885"/>
                </a:lnTo>
                <a:lnTo>
                  <a:pt x="282353" y="168116"/>
                </a:lnTo>
                <a:lnTo>
                  <a:pt x="323929" y="146538"/>
                </a:lnTo>
                <a:lnTo>
                  <a:pt x="367802" y="126208"/>
                </a:lnTo>
                <a:lnTo>
                  <a:pt x="413862" y="107182"/>
                </a:lnTo>
                <a:lnTo>
                  <a:pt x="462002" y="89515"/>
                </a:lnTo>
                <a:lnTo>
                  <a:pt x="512113" y="73265"/>
                </a:lnTo>
                <a:lnTo>
                  <a:pt x="564088" y="58487"/>
                </a:lnTo>
                <a:lnTo>
                  <a:pt x="617817" y="45238"/>
                </a:lnTo>
                <a:lnTo>
                  <a:pt x="673194" y="33572"/>
                </a:lnTo>
                <a:lnTo>
                  <a:pt x="730110" y="23548"/>
                </a:lnTo>
                <a:lnTo>
                  <a:pt x="788456" y="15220"/>
                </a:lnTo>
                <a:lnTo>
                  <a:pt x="848125" y="8645"/>
                </a:lnTo>
                <a:lnTo>
                  <a:pt x="909008" y="3880"/>
                </a:lnTo>
                <a:lnTo>
                  <a:pt x="970998" y="979"/>
                </a:lnTo>
                <a:lnTo>
                  <a:pt x="1033985" y="0"/>
                </a:lnTo>
                <a:close/>
              </a:path>
            </a:pathLst>
          </a:custGeom>
          <a:ln w="7199">
            <a:solidFill>
              <a:srgbClr val="15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957445" y="1752179"/>
            <a:ext cx="8551545" cy="401955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6784975" indent="107950">
              <a:lnSpc>
                <a:spcPts val="2680"/>
              </a:lnSpc>
              <a:spcBef>
                <a:spcPts val="355"/>
              </a:spcBef>
            </a:pP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Интеллек-  </a:t>
            </a:r>
            <a:r>
              <a:rPr sz="2400" b="1" spc="55" dirty="0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альн</a:t>
            </a:r>
            <a:r>
              <a:rPr sz="2400" b="1" spc="-3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сть</a:t>
            </a:r>
            <a:endParaRPr sz="2400">
              <a:latin typeface="Arial"/>
              <a:cs typeface="Arial"/>
            </a:endParaRPr>
          </a:p>
          <a:p>
            <a:pPr marR="2179955" algn="ctr">
              <a:lnSpc>
                <a:spcPct val="100000"/>
              </a:lnSpc>
              <a:spcBef>
                <a:spcPts val="1650"/>
              </a:spcBef>
            </a:pP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Открытость</a:t>
            </a:r>
            <a:endParaRPr sz="2400">
              <a:latin typeface="Arial"/>
              <a:cs typeface="Arial"/>
            </a:endParaRPr>
          </a:p>
          <a:p>
            <a:pPr marL="4638675" marR="2066289" algn="ctr">
              <a:lnSpc>
                <a:spcPts val="2680"/>
              </a:lnSpc>
              <a:spcBef>
                <a:spcPts val="2065"/>
              </a:spcBef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От</a:t>
            </a:r>
            <a:r>
              <a:rPr sz="2400" b="1" spc="-35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е</a:t>
            </a:r>
            <a:r>
              <a:rPr sz="2400" b="1" spc="-35" dirty="0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ст</a:t>
            </a:r>
            <a:r>
              <a:rPr sz="2400" b="1" spc="-35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ен- 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ность</a:t>
            </a:r>
            <a:endParaRPr sz="24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545"/>
              </a:spcBef>
            </a:pPr>
            <a:r>
              <a:rPr sz="2400" b="1" spc="25" dirty="0">
                <a:solidFill>
                  <a:srgbClr val="FFFFFF"/>
                </a:solidFill>
                <a:latin typeface="Arial"/>
                <a:cs typeface="Arial"/>
              </a:rPr>
              <a:t>Д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обр</a:t>
            </a:r>
            <a:r>
              <a:rPr sz="2400" b="1" spc="-6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та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450">
              <a:latin typeface="Times New Roman"/>
              <a:cs typeface="Times New Roman"/>
            </a:endParaRPr>
          </a:p>
          <a:p>
            <a:pPr marL="2638425" algn="ctr">
              <a:lnSpc>
                <a:spcPts val="2715"/>
              </a:lnSpc>
            </a:pP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Чуткость</a:t>
            </a:r>
            <a:endParaRPr sz="2400">
              <a:latin typeface="Arial"/>
              <a:cs typeface="Arial"/>
            </a:endParaRPr>
          </a:p>
          <a:p>
            <a:pPr marR="2192020" algn="ctr">
              <a:lnSpc>
                <a:spcPts val="2715"/>
              </a:lnSpc>
            </a:pP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Сострадание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4000" y="220538"/>
            <a:ext cx="9144000" cy="1454244"/>
          </a:xfrm>
          <a:prstGeom prst="rect">
            <a:avLst/>
          </a:prstGeom>
          <a:solidFill>
            <a:srgbClr val="8874C8"/>
          </a:solidFill>
        </p:spPr>
        <p:txBody>
          <a:bodyPr vert="horz" wrap="square" lIns="0" tIns="68580" rIns="0" bIns="0" rtlCol="0">
            <a:spAutoFit/>
          </a:bodyPr>
          <a:lstStyle/>
          <a:p>
            <a:pPr marL="470534" marR="554990" indent="-635" algn="ctr">
              <a:lnSpc>
                <a:spcPts val="2680"/>
              </a:lnSpc>
              <a:spcBef>
                <a:spcPts val="540"/>
              </a:spcBef>
            </a:pPr>
            <a:r>
              <a:rPr spc="-10" dirty="0"/>
              <a:t>Изучить </a:t>
            </a:r>
            <a:r>
              <a:rPr spc="-15" dirty="0" err="1"/>
              <a:t>потребность</a:t>
            </a:r>
            <a:r>
              <a:rPr spc="-15" dirty="0"/>
              <a:t> </a:t>
            </a:r>
            <a:r>
              <a:rPr lang="ru-RU" spc="-15" dirty="0"/>
              <a:t>и</a:t>
            </a:r>
            <a:r>
              <a:rPr lang="ru-RU" spc="-15" dirty="0" smtClean="0"/>
              <a:t> подходы к </a:t>
            </a:r>
            <a:r>
              <a:rPr spc="-5" dirty="0" err="1" smtClean="0"/>
              <a:t>населени</a:t>
            </a:r>
            <a:r>
              <a:rPr lang="ru-RU" spc="-5" dirty="0" smtClean="0"/>
              <a:t>ю</a:t>
            </a:r>
            <a:r>
              <a:rPr spc="-5" dirty="0" smtClean="0"/>
              <a:t> </a:t>
            </a:r>
            <a:r>
              <a:rPr spc="-35" dirty="0"/>
              <a:t>г.Алматы </a:t>
            </a:r>
            <a:r>
              <a:rPr dirty="0"/>
              <a:t>в  </a:t>
            </a:r>
            <a:r>
              <a:rPr lang="ru-RU" dirty="0" smtClean="0"/>
              <a:t>оказании </a:t>
            </a:r>
            <a:r>
              <a:rPr dirty="0" err="1" smtClean="0"/>
              <a:t>паллиативной</a:t>
            </a:r>
            <a:r>
              <a:rPr dirty="0" smtClean="0"/>
              <a:t> </a:t>
            </a:r>
            <a:r>
              <a:rPr spc="-15" dirty="0"/>
              <a:t>помощи </a:t>
            </a:r>
            <a:r>
              <a:rPr dirty="0"/>
              <a:t>в </a:t>
            </a:r>
            <a:r>
              <a:rPr spc="-5" dirty="0"/>
              <a:t>гериатрической </a:t>
            </a:r>
            <a:r>
              <a:rPr dirty="0"/>
              <a:t>практике</a:t>
            </a:r>
            <a:r>
              <a:rPr spc="-45" dirty="0"/>
              <a:t> </a:t>
            </a:r>
            <a:r>
              <a:rPr spc="-5" dirty="0"/>
              <a:t>на  </a:t>
            </a:r>
            <a:r>
              <a:rPr spc="-10" dirty="0"/>
              <a:t>уровне семьи </a:t>
            </a:r>
            <a:r>
              <a:rPr dirty="0"/>
              <a:t>и</a:t>
            </a:r>
            <a:r>
              <a:rPr spc="10" dirty="0"/>
              <a:t> </a:t>
            </a:r>
            <a:r>
              <a:rPr spc="-10" dirty="0"/>
              <a:t>общества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48204" y="2020671"/>
            <a:ext cx="6183630" cy="1412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8300" indent="-355600">
              <a:lnSpc>
                <a:spcPts val="2780"/>
              </a:lnSpc>
              <a:spcBef>
                <a:spcPts val="100"/>
              </a:spcBef>
              <a:buAutoNum type="arabicParenR"/>
              <a:tabLst>
                <a:tab pos="368935" algn="l"/>
              </a:tabLst>
            </a:pPr>
            <a:r>
              <a:rPr sz="2400" spc="-5" dirty="0">
                <a:solidFill>
                  <a:srgbClr val="151616"/>
                </a:solidFill>
                <a:latin typeface="Arial"/>
                <a:cs typeface="Arial"/>
              </a:rPr>
              <a:t>Эпидемиологические </a:t>
            </a:r>
            <a:r>
              <a:rPr sz="2400" spc="-20" dirty="0">
                <a:solidFill>
                  <a:srgbClr val="151616"/>
                </a:solidFill>
                <a:latin typeface="Arial"/>
                <a:cs typeface="Arial"/>
              </a:rPr>
              <a:t>подходы;</a:t>
            </a:r>
            <a:endParaRPr sz="2400" dirty="0">
              <a:latin typeface="Arial"/>
              <a:cs typeface="Arial"/>
            </a:endParaRPr>
          </a:p>
          <a:p>
            <a:pPr marL="368300" indent="-355600">
              <a:lnSpc>
                <a:spcPts val="2680"/>
              </a:lnSpc>
              <a:buAutoNum type="arabicParenR"/>
              <a:tabLst>
                <a:tab pos="368935" algn="l"/>
              </a:tabLst>
            </a:pPr>
            <a:r>
              <a:rPr sz="2400" spc="-10" dirty="0">
                <a:solidFill>
                  <a:srgbClr val="151616"/>
                </a:solidFill>
                <a:latin typeface="Arial"/>
                <a:cs typeface="Arial"/>
              </a:rPr>
              <a:t>Сравнительные</a:t>
            </a:r>
            <a:r>
              <a:rPr sz="2400" spc="-5" dirty="0">
                <a:solidFill>
                  <a:srgbClr val="151616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151616"/>
                </a:solidFill>
                <a:latin typeface="Arial"/>
                <a:cs typeface="Arial"/>
              </a:rPr>
              <a:t>подходы;</a:t>
            </a:r>
            <a:endParaRPr sz="2400" dirty="0">
              <a:latin typeface="Arial"/>
              <a:cs typeface="Arial"/>
            </a:endParaRPr>
          </a:p>
          <a:p>
            <a:pPr marL="368300" indent="-355600">
              <a:lnSpc>
                <a:spcPts val="2680"/>
              </a:lnSpc>
              <a:buAutoNum type="arabicParenR"/>
              <a:tabLst>
                <a:tab pos="368935" algn="l"/>
              </a:tabLst>
            </a:pPr>
            <a:r>
              <a:rPr sz="2400" spc="-5" dirty="0">
                <a:solidFill>
                  <a:srgbClr val="151616"/>
                </a:solidFill>
                <a:latin typeface="Arial"/>
                <a:cs typeface="Arial"/>
              </a:rPr>
              <a:t>Корпоративные </a:t>
            </a:r>
            <a:r>
              <a:rPr sz="2400" spc="-20" dirty="0">
                <a:solidFill>
                  <a:srgbClr val="151616"/>
                </a:solidFill>
                <a:latin typeface="Arial"/>
                <a:cs typeface="Arial"/>
              </a:rPr>
              <a:t>подходы;</a:t>
            </a:r>
            <a:endParaRPr sz="2400" dirty="0">
              <a:latin typeface="Arial"/>
              <a:cs typeface="Arial"/>
            </a:endParaRPr>
          </a:p>
          <a:p>
            <a:pPr marL="368300" indent="-355600">
              <a:lnSpc>
                <a:spcPts val="2780"/>
              </a:lnSpc>
              <a:buAutoNum type="arabicParenR"/>
              <a:tabLst>
                <a:tab pos="368935" algn="l"/>
              </a:tabLst>
            </a:pPr>
            <a:r>
              <a:rPr sz="2400" spc="-20" dirty="0">
                <a:solidFill>
                  <a:srgbClr val="151616"/>
                </a:solidFill>
                <a:latin typeface="Arial"/>
                <a:cs typeface="Arial"/>
              </a:rPr>
              <a:t>Карта </a:t>
            </a:r>
            <a:r>
              <a:rPr sz="2400" spc="-10" dirty="0">
                <a:solidFill>
                  <a:srgbClr val="151616"/>
                </a:solidFill>
                <a:latin typeface="Arial"/>
                <a:cs typeface="Arial"/>
              </a:rPr>
              <a:t>исследования пожилого</a:t>
            </a:r>
            <a:r>
              <a:rPr sz="2400" spc="15" dirty="0">
                <a:solidFill>
                  <a:srgbClr val="151616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51616"/>
                </a:solidFill>
                <a:latin typeface="Arial"/>
                <a:cs typeface="Arial"/>
              </a:rPr>
              <a:t>пациента.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99890" y="3855010"/>
            <a:ext cx="5488344" cy="36588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13669" y="6937024"/>
            <a:ext cx="748495" cy="622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74000" y="126950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93588"/>
                </a:moveTo>
                <a:lnTo>
                  <a:pt x="9144000" y="93588"/>
                </a:lnTo>
                <a:lnTo>
                  <a:pt x="9144000" y="0"/>
                </a:lnTo>
                <a:lnTo>
                  <a:pt x="0" y="0"/>
                </a:lnTo>
                <a:lnTo>
                  <a:pt x="0" y="935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000" y="1374648"/>
            <a:ext cx="9144000" cy="84455"/>
          </a:xfrm>
          <a:custGeom>
            <a:avLst/>
            <a:gdLst/>
            <a:ahLst/>
            <a:cxnLst/>
            <a:rect l="l" t="t" r="r" b="b"/>
            <a:pathLst>
              <a:path w="9144000" h="84455">
                <a:moveTo>
                  <a:pt x="0" y="84301"/>
                </a:moveTo>
                <a:lnTo>
                  <a:pt x="9144000" y="84301"/>
                </a:lnTo>
                <a:lnTo>
                  <a:pt x="9144000" y="0"/>
                </a:lnTo>
                <a:lnTo>
                  <a:pt x="0" y="0"/>
                </a:lnTo>
                <a:lnTo>
                  <a:pt x="0" y="843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74000" y="220538"/>
            <a:ext cx="9144000" cy="1154430"/>
          </a:xfrm>
          <a:prstGeom prst="rect">
            <a:avLst/>
          </a:prstGeom>
          <a:solidFill>
            <a:srgbClr val="8874C8"/>
          </a:solidFill>
        </p:spPr>
        <p:txBody>
          <a:bodyPr vert="horz" wrap="square" lIns="0" tIns="271780" rIns="0" bIns="0" rtlCol="0">
            <a:spAutoFit/>
          </a:bodyPr>
          <a:lstStyle/>
          <a:p>
            <a:pPr marR="81915" algn="ctr">
              <a:lnSpc>
                <a:spcPct val="100000"/>
              </a:lnSpc>
              <a:spcBef>
                <a:spcPts val="2140"/>
              </a:spcBef>
            </a:pP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ВЫВОДЫ: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2066" y="1858728"/>
            <a:ext cx="9242425" cy="5444439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 algn="just">
              <a:lnSpc>
                <a:spcPts val="2680"/>
              </a:lnSpc>
              <a:spcBef>
                <a:spcPts val="355"/>
              </a:spcBef>
            </a:pPr>
            <a:r>
              <a:rPr lang="ru-RU" sz="2800" spc="-5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В </a:t>
            </a:r>
            <a:r>
              <a:rPr lang="kk-KZ" sz="2800" spc="-5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оказании </a:t>
            </a:r>
            <a:r>
              <a:rPr lang="kk-KZ" sz="2800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интегрированной междисциплинарной </a:t>
            </a:r>
            <a:r>
              <a:rPr sz="2800" spc="10" dirty="0" err="1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паллиативной</a:t>
            </a:r>
            <a:r>
              <a:rPr sz="2800" spc="-215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</a:t>
            </a:r>
            <a:r>
              <a:rPr sz="2800" spc="15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помощи</a:t>
            </a:r>
            <a:r>
              <a:rPr sz="2800" spc="-210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</a:t>
            </a:r>
            <a:r>
              <a:rPr sz="2800" spc="-5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в</a:t>
            </a:r>
            <a:r>
              <a:rPr sz="2800" spc="-215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</a:t>
            </a:r>
            <a:r>
              <a:rPr sz="2800" spc="10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гериатрической</a:t>
            </a:r>
            <a:r>
              <a:rPr sz="2800" spc="-210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</a:t>
            </a:r>
            <a:r>
              <a:rPr sz="2800" spc="20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практике,</a:t>
            </a:r>
            <a:r>
              <a:rPr sz="2800" spc="-210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</a:t>
            </a:r>
            <a:r>
              <a:rPr sz="2800" spc="20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сестринскому  </a:t>
            </a:r>
            <a:r>
              <a:rPr sz="2800" spc="130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персоналу </a:t>
            </a:r>
            <a:r>
              <a:rPr sz="2800" spc="105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отводится </a:t>
            </a:r>
            <a:r>
              <a:rPr sz="2800" spc="114" dirty="0" err="1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ключевая</a:t>
            </a:r>
            <a:r>
              <a:rPr sz="2800" spc="114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</a:t>
            </a:r>
            <a:r>
              <a:rPr sz="2800" spc="100" dirty="0" err="1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рол</a:t>
            </a:r>
            <a:r>
              <a:rPr lang="ru-RU" sz="2800" spc="100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ь.</a:t>
            </a:r>
            <a:r>
              <a:rPr sz="2800" spc="100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</a:t>
            </a:r>
            <a:endParaRPr lang="kk-KZ" sz="2800" spc="100" dirty="0">
              <a:solidFill>
                <a:srgbClr val="151616"/>
              </a:solidFill>
              <a:latin typeface="Franklin Gothic Medium" panose="020B0603020102020204" pitchFamily="34" charset="0"/>
              <a:cs typeface="Arial"/>
            </a:endParaRPr>
          </a:p>
          <a:p>
            <a:pPr marL="12700" marR="5080" algn="just">
              <a:lnSpc>
                <a:spcPts val="2680"/>
              </a:lnSpc>
              <a:spcBef>
                <a:spcPts val="355"/>
              </a:spcBef>
            </a:pPr>
            <a:endParaRPr lang="ru-RU" sz="2800" spc="100" dirty="0" smtClean="0">
              <a:solidFill>
                <a:srgbClr val="151616"/>
              </a:solidFill>
              <a:latin typeface="Franklin Gothic Medium" panose="020B0603020102020204" pitchFamily="34" charset="0"/>
              <a:cs typeface="Arial"/>
            </a:endParaRPr>
          </a:p>
          <a:p>
            <a:pPr marL="12700" marR="5080" algn="just">
              <a:lnSpc>
                <a:spcPts val="2680"/>
              </a:lnSpc>
              <a:spcBef>
                <a:spcPts val="355"/>
              </a:spcBef>
            </a:pPr>
            <a:r>
              <a:rPr lang="ru-RU" sz="2800" spc="100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Средний медицинский персонал наряду с профессиональной компетентностью должен иметь коммуникативные и лидерские качества.</a:t>
            </a:r>
          </a:p>
          <a:p>
            <a:pPr marL="12700" marR="5080" algn="just">
              <a:lnSpc>
                <a:spcPts val="2680"/>
              </a:lnSpc>
              <a:spcBef>
                <a:spcPts val="355"/>
              </a:spcBef>
            </a:pPr>
            <a:endParaRPr lang="ru-RU" sz="2800" spc="100" dirty="0" smtClean="0">
              <a:solidFill>
                <a:srgbClr val="151616"/>
              </a:solidFill>
              <a:latin typeface="Franklin Gothic Medium" panose="020B0603020102020204" pitchFamily="34" charset="0"/>
              <a:cs typeface="Arial"/>
            </a:endParaRPr>
          </a:p>
          <a:p>
            <a:pPr marL="12700" marR="5080" algn="just">
              <a:lnSpc>
                <a:spcPts val="2680"/>
              </a:lnSpc>
              <a:spcBef>
                <a:spcPts val="355"/>
              </a:spcBef>
            </a:pPr>
            <a:r>
              <a:rPr sz="2800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В</a:t>
            </a:r>
            <a:r>
              <a:rPr sz="2800" spc="-260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</a:t>
            </a:r>
            <a:r>
              <a:rPr sz="2800" spc="10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рамках</a:t>
            </a:r>
            <a:r>
              <a:rPr sz="2800" spc="-254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</a:t>
            </a:r>
            <a:r>
              <a:rPr sz="2800" spc="5" dirty="0" err="1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реализации</a:t>
            </a:r>
            <a:r>
              <a:rPr sz="2800" spc="-254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</a:t>
            </a:r>
            <a:r>
              <a:rPr sz="2800" spc="-5" dirty="0" err="1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задач</a:t>
            </a:r>
            <a:r>
              <a:rPr sz="2800" spc="-254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</a:t>
            </a:r>
            <a:r>
              <a:rPr sz="2800" spc="-10" dirty="0" err="1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планируется</a:t>
            </a:r>
            <a:r>
              <a:rPr sz="2800" spc="-254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</a:t>
            </a:r>
            <a:r>
              <a:rPr sz="2800" dirty="0" err="1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разработка</a:t>
            </a:r>
            <a:r>
              <a:rPr sz="2800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</a:t>
            </a:r>
            <a:r>
              <a:rPr sz="2800" spc="185" dirty="0" err="1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обучающих</a:t>
            </a:r>
            <a:r>
              <a:rPr sz="2800" spc="185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</a:t>
            </a:r>
            <a:r>
              <a:rPr sz="2800" spc="190" dirty="0" err="1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программ</a:t>
            </a:r>
            <a:r>
              <a:rPr lang="ru-RU" sz="2800" spc="190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для средних медицинских работников</a:t>
            </a:r>
            <a:r>
              <a:rPr sz="2800" spc="190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, </a:t>
            </a:r>
            <a:r>
              <a:rPr sz="2800" spc="190" dirty="0" err="1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направленных</a:t>
            </a:r>
            <a:r>
              <a:rPr sz="2800" spc="190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</a:t>
            </a:r>
            <a:r>
              <a:rPr sz="2800" spc="105" dirty="0" err="1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на</a:t>
            </a:r>
            <a:r>
              <a:rPr lang="ru-RU" sz="2800" spc="105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их</a:t>
            </a:r>
            <a:r>
              <a:rPr sz="2800" spc="105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</a:t>
            </a:r>
            <a:r>
              <a:rPr sz="2800" spc="190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качественную  </a:t>
            </a:r>
            <a:r>
              <a:rPr sz="2800" dirty="0" err="1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подготовку</a:t>
            </a:r>
            <a:r>
              <a:rPr sz="2800" spc="-204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</a:t>
            </a:r>
            <a:r>
              <a:rPr sz="2800" spc="-204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</a:t>
            </a:r>
            <a:r>
              <a:rPr sz="2800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с</a:t>
            </a:r>
            <a:r>
              <a:rPr sz="2800" spc="-204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</a:t>
            </a:r>
            <a:r>
              <a:rPr sz="2800" spc="10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использованием</a:t>
            </a:r>
            <a:r>
              <a:rPr sz="2800" spc="-200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</a:t>
            </a:r>
            <a:r>
              <a:rPr sz="2800" spc="-5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методов</a:t>
            </a:r>
            <a:r>
              <a:rPr sz="2800" spc="-204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</a:t>
            </a:r>
            <a:r>
              <a:rPr sz="2800" spc="15" dirty="0" err="1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интеграции</a:t>
            </a:r>
            <a:r>
              <a:rPr sz="2800" spc="15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 </a:t>
            </a:r>
            <a:r>
              <a:rPr sz="2800" spc="75" dirty="0" err="1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професси</a:t>
            </a:r>
            <a:r>
              <a:rPr lang="ru-RU" sz="2800" spc="75" dirty="0" err="1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ональной</a:t>
            </a:r>
            <a:r>
              <a:rPr lang="ru-RU" sz="2800" spc="75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деятельности, </a:t>
            </a:r>
            <a:r>
              <a:rPr sz="2800" spc="60" dirty="0" err="1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леж</a:t>
            </a:r>
            <a:r>
              <a:rPr lang="ru-RU" sz="2800" spc="60" dirty="0" err="1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ащую</a:t>
            </a:r>
            <a:r>
              <a:rPr sz="2800" spc="-90" dirty="0" smtClean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</a:t>
            </a:r>
            <a:r>
              <a:rPr sz="2800" spc="-5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в</a:t>
            </a:r>
            <a:r>
              <a:rPr sz="2800" spc="-85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</a:t>
            </a:r>
            <a:r>
              <a:rPr sz="2800" spc="65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основе  </a:t>
            </a:r>
            <a:r>
              <a:rPr sz="2800" spc="-15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всеобъемлющего</a:t>
            </a:r>
            <a:r>
              <a:rPr sz="2800" spc="-270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</a:t>
            </a:r>
            <a:r>
              <a:rPr sz="2800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и</a:t>
            </a:r>
            <a:r>
              <a:rPr sz="2800" spc="-270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</a:t>
            </a:r>
            <a:r>
              <a:rPr sz="2800" spc="-5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высококачественного</a:t>
            </a:r>
            <a:r>
              <a:rPr sz="2800" spc="-270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 </a:t>
            </a:r>
            <a:r>
              <a:rPr sz="2800" spc="-10" dirty="0">
                <a:solidFill>
                  <a:srgbClr val="151616"/>
                </a:solidFill>
                <a:latin typeface="Franklin Gothic Medium" panose="020B0603020102020204" pitchFamily="34" charset="0"/>
                <a:cs typeface="Arial"/>
              </a:rPr>
              <a:t>здравоохранения.</a:t>
            </a:r>
            <a:endParaRPr sz="2800" dirty="0">
              <a:latin typeface="Franklin Gothic Medium" panose="020B0603020102020204" pitchFamily="34" charset="0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51733" y="2016169"/>
            <a:ext cx="140550" cy="1405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3182" y="3476625"/>
            <a:ext cx="140550" cy="1405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8"/>
          <p:cNvSpPr/>
          <p:nvPr/>
        </p:nvSpPr>
        <p:spPr>
          <a:xfrm>
            <a:off x="531037" y="4924425"/>
            <a:ext cx="140550" cy="1405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414</Words>
  <Application>Microsoft Office PowerPoint</Application>
  <PresentationFormat>Произвольный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Презентация PowerPoint</vt:lpstr>
      <vt:lpstr>АКТУАЛЬНОСТЬ ТЕМЫ:</vt:lpstr>
      <vt:lpstr>ЦЕЛЬ: определить роль медицинской сестры в  обеспечении мультидисциплинарной паллиативной помощи в гериатрической практике</vt:lpstr>
      <vt:lpstr>Презентация PowerPoint</vt:lpstr>
      <vt:lpstr>Подходы к определению роли сестринского персонала  в оказании паллиативной и хосписной помощи</vt:lpstr>
      <vt:lpstr>Профессиональная компетентность и качества специалистов, влияющие на возможность оказания  паллиативной помощи пациаентам</vt:lpstr>
      <vt:lpstr>Презентация PowerPoint</vt:lpstr>
      <vt:lpstr>Изучить потребность и подходы к населению г.Алматы в  оказании паллиативной помощи в гериатрической практике на  уровне семьи и общества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сестринское дело 2</dc:title>
  <dc:creator>Aset Balgabayev</dc:creator>
  <cp:lastModifiedBy>Умбетжанова Аягёз Таймысовна</cp:lastModifiedBy>
  <cp:revision>9</cp:revision>
  <cp:lastPrinted>2018-06-09T05:46:31Z</cp:lastPrinted>
  <dcterms:created xsi:type="dcterms:W3CDTF">2018-06-09T04:37:03Z</dcterms:created>
  <dcterms:modified xsi:type="dcterms:W3CDTF">2018-06-11T08:51:17Z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2018-06-07T00:00:00Z</vt:filetime>
  </property>
  <property fmtid="{D5CDD505-2E9C-101B-9397-08002B2CF9AE}" pid="3" name="Creator">
    <vt:lpwstr>CorelDRAW X6</vt:lpwstr>
  </property>
  <property fmtid="{D5CDD505-2E9C-101B-9397-08002B2CF9AE}" pid="4" name="LastSaved">
    <vt:filetime>2018-06-09T00:00:00Z</vt:filetime>
  </property>
</Properties>
</file>